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sldIdLst>
    <p:sldId id="256" r:id="rId2"/>
    <p:sldId id="257" r:id="rId3"/>
    <p:sldId id="287" r:id="rId4"/>
    <p:sldId id="258" r:id="rId5"/>
    <p:sldId id="289" r:id="rId6"/>
    <p:sldId id="259" r:id="rId7"/>
    <p:sldId id="260" r:id="rId8"/>
    <p:sldId id="261" r:id="rId9"/>
    <p:sldId id="262" r:id="rId10"/>
    <p:sldId id="263" r:id="rId11"/>
    <p:sldId id="264" r:id="rId12"/>
    <p:sldId id="265" r:id="rId13"/>
    <p:sldId id="285" r:id="rId14"/>
    <p:sldId id="266" r:id="rId15"/>
    <p:sldId id="284" r:id="rId16"/>
    <p:sldId id="267" r:id="rId17"/>
    <p:sldId id="268" r:id="rId18"/>
    <p:sldId id="269" r:id="rId19"/>
    <p:sldId id="270" r:id="rId20"/>
    <p:sldId id="271" r:id="rId21"/>
    <p:sldId id="290" r:id="rId22"/>
    <p:sldId id="272" r:id="rId23"/>
    <p:sldId id="273" r:id="rId24"/>
    <p:sldId id="274" r:id="rId25"/>
    <p:sldId id="275" r:id="rId26"/>
    <p:sldId id="276" r:id="rId27"/>
    <p:sldId id="277" r:id="rId28"/>
    <p:sldId id="278" r:id="rId29"/>
    <p:sldId id="279" r:id="rId30"/>
    <p:sldId id="286" r:id="rId31"/>
    <p:sldId id="280" r:id="rId32"/>
    <p:sldId id="281" r:id="rId33"/>
    <p:sldId id="288" r:id="rId34"/>
    <p:sldId id="282"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32C8DF4-0DFC-442F-9451-DE79BE5D8CA6}" type="datetimeFigureOut">
              <a:rPr lang="en-US" smtClean="0"/>
              <a:pPr/>
              <a:t>10/6/2015</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520F8D7-2AC9-4A3A-BB14-DBCD696B55B2}"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32C8DF4-0DFC-442F-9451-DE79BE5D8CA6}" type="datetimeFigureOut">
              <a:rPr lang="en-US" smtClean="0"/>
              <a:pPr/>
              <a:t>10/6/2015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20F8D7-2AC9-4A3A-BB14-DBCD696B55B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5520F8D7-2AC9-4A3A-BB14-DBCD696B55B2}"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32C8DF4-0DFC-442F-9451-DE79BE5D8CA6}" type="datetimeFigureOut">
              <a:rPr lang="en-US" smtClean="0"/>
              <a:pPr/>
              <a:t>10/6/2015</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32C8DF4-0DFC-442F-9451-DE79BE5D8CA6}" type="datetimeFigureOut">
              <a:rPr lang="en-US" smtClean="0"/>
              <a:pPr/>
              <a:t>10/6/2015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5520F8D7-2AC9-4A3A-BB14-DBCD696B55B2}"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532C8DF4-0DFC-442F-9451-DE79BE5D8CA6}" type="datetimeFigureOut">
              <a:rPr lang="en-US" smtClean="0"/>
              <a:pPr/>
              <a:t>10/6/2015</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520F8D7-2AC9-4A3A-BB14-DBCD696B55B2}"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532C8DF4-0DFC-442F-9451-DE79BE5D8CA6}" type="datetimeFigureOut">
              <a:rPr lang="en-US" smtClean="0"/>
              <a:pPr/>
              <a:t>10/6/2015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20F8D7-2AC9-4A3A-BB14-DBCD696B55B2}"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32C8DF4-0DFC-442F-9451-DE79BE5D8CA6}" type="datetimeFigureOut">
              <a:rPr lang="en-US" smtClean="0"/>
              <a:pPr/>
              <a:t>10/6/2015</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5520F8D7-2AC9-4A3A-BB14-DBCD696B55B2}"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32C8DF4-0DFC-442F-9451-DE79BE5D8CA6}" type="datetimeFigureOut">
              <a:rPr lang="en-US" smtClean="0"/>
              <a:pPr/>
              <a:t>10/6/2015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5520F8D7-2AC9-4A3A-BB14-DBCD696B55B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32C8DF4-0DFC-442F-9451-DE79BE5D8CA6}" type="datetimeFigureOut">
              <a:rPr lang="en-US" smtClean="0"/>
              <a:pPr/>
              <a:t>10/6/2015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5520F8D7-2AC9-4A3A-BB14-DBCD696B55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5520F8D7-2AC9-4A3A-BB14-DBCD696B55B2}"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532C8DF4-0DFC-442F-9451-DE79BE5D8CA6}" type="datetimeFigureOut">
              <a:rPr lang="en-US" smtClean="0"/>
              <a:pPr/>
              <a:t>10/6/2015</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5520F8D7-2AC9-4A3A-BB14-DBCD696B55B2}"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532C8DF4-0DFC-442F-9451-DE79BE5D8CA6}" type="datetimeFigureOut">
              <a:rPr lang="en-US" smtClean="0"/>
              <a:pPr/>
              <a:t>10/6/2015</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32C8DF4-0DFC-442F-9451-DE79BE5D8CA6}" type="datetimeFigureOut">
              <a:rPr lang="en-US" smtClean="0"/>
              <a:pPr/>
              <a:t>10/6/2015</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5520F8D7-2AC9-4A3A-BB14-DBCD696B55B2}"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2400" dirty="0" smtClean="0">
                <a:solidFill>
                  <a:schemeClr val="tx1"/>
                </a:solidFill>
              </a:rPr>
              <a:t>An ecological disaster on the great plains during the great depression</a:t>
            </a:r>
            <a:endParaRPr lang="en-US" sz="2400" dirty="0">
              <a:solidFill>
                <a:schemeClr val="tx1"/>
              </a:solidFill>
            </a:endParaRPr>
          </a:p>
        </p:txBody>
      </p:sp>
      <p:sp>
        <p:nvSpPr>
          <p:cNvPr id="2" name="Title 1"/>
          <p:cNvSpPr>
            <a:spLocks noGrp="1"/>
          </p:cNvSpPr>
          <p:nvPr>
            <p:ph type="ctrTitle"/>
          </p:nvPr>
        </p:nvSpPr>
        <p:spPr/>
        <p:txBody>
          <a:bodyPr>
            <a:normAutofit/>
          </a:bodyPr>
          <a:lstStyle/>
          <a:p>
            <a:r>
              <a:rPr lang="en-US" sz="8800" dirty="0" smtClean="0">
                <a:solidFill>
                  <a:schemeClr val="accent1">
                    <a:lumMod val="75000"/>
                  </a:schemeClr>
                </a:solidFill>
              </a:rPr>
              <a:t>The Dust Bowl</a:t>
            </a:r>
            <a:endParaRPr lang="en-US" sz="88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solidFill>
                  <a:schemeClr val="tx1"/>
                </a:solidFill>
              </a:rPr>
              <a:t>Escaping the Great Dust Storm</a:t>
            </a:r>
            <a:endParaRPr lang="en-US" dirty="0">
              <a:solidFill>
                <a:schemeClr val="tx1"/>
              </a:solidFill>
            </a:endParaRPr>
          </a:p>
        </p:txBody>
      </p:sp>
      <p:sp>
        <p:nvSpPr>
          <p:cNvPr id="7" name="Text Placeholder 6"/>
          <p:cNvSpPr>
            <a:spLocks noGrp="1"/>
          </p:cNvSpPr>
          <p:nvPr>
            <p:ph type="body" idx="2"/>
          </p:nvPr>
        </p:nvSpPr>
        <p:spPr>
          <a:xfrm>
            <a:off x="152400" y="1981200"/>
            <a:ext cx="2667000" cy="4495800"/>
          </a:xfrm>
        </p:spPr>
        <p:txBody>
          <a:bodyPr>
            <a:noAutofit/>
          </a:bodyPr>
          <a:lstStyle/>
          <a:p>
            <a:r>
              <a:rPr lang="en-US" dirty="0" smtClean="0">
                <a:solidFill>
                  <a:schemeClr val="tx1"/>
                </a:solidFill>
                <a:latin typeface="Courier New" pitchFamily="49" charset="0"/>
                <a:cs typeface="Courier New" pitchFamily="49" charset="0"/>
              </a:rPr>
              <a:t>Traveling over dirt roads, roads which were often difficult to navigate due to a lack of visibility and shifting dunes, many American families made there escape. The Dust Storms could stop travel – choking an engine the same way they choked American children on the Great Plains. </a:t>
            </a:r>
            <a:endParaRPr lang="en-US" dirty="0">
              <a:solidFill>
                <a:schemeClr val="tx1"/>
              </a:solidFill>
              <a:latin typeface="Courier New" pitchFamily="49" charset="0"/>
              <a:cs typeface="Courier New" pitchFamily="49" charset="0"/>
            </a:endParaRPr>
          </a:p>
        </p:txBody>
      </p:sp>
      <p:pic>
        <p:nvPicPr>
          <p:cNvPr id="8" name="Content Placeholder 7" descr="Escape Dust Bowl.gif"/>
          <p:cNvPicPr>
            <a:picLocks noGrp="1" noChangeAspect="1"/>
          </p:cNvPicPr>
          <p:nvPr>
            <p:ph sz="quarter" idx="1"/>
          </p:nvPr>
        </p:nvPicPr>
        <p:blipFill>
          <a:blip r:embed="rId2" cstate="print"/>
          <a:stretch>
            <a:fillRect/>
          </a:stretch>
        </p:blipFill>
        <p:spPr>
          <a:xfrm>
            <a:off x="3124200" y="1752600"/>
            <a:ext cx="5638800" cy="34290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Dust Bowl in Colorado</a:t>
            </a:r>
            <a:endParaRPr lang="en-US" dirty="0">
              <a:solidFill>
                <a:schemeClr val="tx1"/>
              </a:solidFill>
            </a:endParaRPr>
          </a:p>
        </p:txBody>
      </p:sp>
      <p:sp>
        <p:nvSpPr>
          <p:cNvPr id="3" name="Text Placeholder 2"/>
          <p:cNvSpPr>
            <a:spLocks noGrp="1"/>
          </p:cNvSpPr>
          <p:nvPr>
            <p:ph type="body" idx="2"/>
          </p:nvPr>
        </p:nvSpPr>
        <p:spPr/>
        <p:txBody>
          <a:bodyPr>
            <a:normAutofit fontScale="92500" lnSpcReduction="10000"/>
          </a:bodyPr>
          <a:lstStyle/>
          <a:p>
            <a:r>
              <a:rPr lang="en-US" dirty="0" smtClean="0">
                <a:solidFill>
                  <a:schemeClr val="tx1"/>
                </a:solidFill>
                <a:latin typeface="Courier New" pitchFamily="49" charset="0"/>
                <a:cs typeface="Courier New" pitchFamily="49" charset="0"/>
              </a:rPr>
              <a:t>Those who decided to stay faced clouds of dust which literally darkened the sky – smothering plant life and making the air too dusty to inhale.  Families were forced to head indoors or underground just to breathe.  Many suffered from asthmatic attacks or lung disease afterwards. Many perished from these ailments. </a:t>
            </a:r>
            <a:endParaRPr lang="en-US" dirty="0">
              <a:solidFill>
                <a:schemeClr val="tx1"/>
              </a:solidFill>
              <a:latin typeface="Courier New" pitchFamily="49" charset="0"/>
              <a:cs typeface="Courier New" pitchFamily="49" charset="0"/>
            </a:endParaRPr>
          </a:p>
        </p:txBody>
      </p:sp>
      <p:pic>
        <p:nvPicPr>
          <p:cNvPr id="5" name="Content Placeholder 4" descr="Dust Bowl Colorado.jpg"/>
          <p:cNvPicPr>
            <a:picLocks noGrp="1" noChangeAspect="1"/>
          </p:cNvPicPr>
          <p:nvPr>
            <p:ph sz="quarter" idx="1"/>
          </p:nvPr>
        </p:nvPicPr>
        <p:blipFill>
          <a:blip r:embed="rId2" cstate="print"/>
          <a:stretch>
            <a:fillRect/>
          </a:stretch>
        </p:blipFill>
        <p:spPr>
          <a:xfrm>
            <a:off x="3015389" y="1219201"/>
            <a:ext cx="5962899" cy="42672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2362200" cy="838200"/>
          </a:xfrm>
        </p:spPr>
        <p:txBody>
          <a:bodyPr>
            <a:normAutofit fontScale="90000"/>
          </a:bodyPr>
          <a:lstStyle/>
          <a:p>
            <a:r>
              <a:rPr lang="en-US" dirty="0" smtClean="0">
                <a:solidFill>
                  <a:schemeClr val="tx1"/>
                </a:solidFill>
              </a:rPr>
              <a:t>Dust Storms Handicap the Economy</a:t>
            </a:r>
            <a:endParaRPr lang="en-US" dirty="0">
              <a:solidFill>
                <a:schemeClr val="tx1"/>
              </a:solidFill>
            </a:endParaRPr>
          </a:p>
        </p:txBody>
      </p:sp>
      <p:sp>
        <p:nvSpPr>
          <p:cNvPr id="3" name="Text Placeholder 2"/>
          <p:cNvSpPr>
            <a:spLocks noGrp="1"/>
          </p:cNvSpPr>
          <p:nvPr>
            <p:ph type="body" idx="2"/>
          </p:nvPr>
        </p:nvSpPr>
        <p:spPr>
          <a:xfrm>
            <a:off x="228600" y="1828800"/>
            <a:ext cx="2590800" cy="4648200"/>
          </a:xfrm>
        </p:spPr>
        <p:txBody>
          <a:bodyPr>
            <a:normAutofit/>
          </a:bodyPr>
          <a:lstStyle/>
          <a:p>
            <a:r>
              <a:rPr lang="en-US" sz="1800" dirty="0" smtClean="0">
                <a:solidFill>
                  <a:schemeClr val="tx1"/>
                </a:solidFill>
                <a:latin typeface="Courier New" pitchFamily="49" charset="0"/>
                <a:cs typeface="Courier New" pitchFamily="49" charset="0"/>
              </a:rPr>
              <a:t>Automobile engines were choked by clouds of dust lingering in the air, and small business in the Middle West was crippled as entire communities abandoned the area – migrating west to take menial jobs in the agriculture industry.</a:t>
            </a:r>
            <a:endParaRPr lang="en-US" sz="1800" dirty="0">
              <a:solidFill>
                <a:schemeClr val="tx1"/>
              </a:solidFill>
              <a:latin typeface="Courier New" pitchFamily="49" charset="0"/>
              <a:cs typeface="Courier New" pitchFamily="49" charset="0"/>
            </a:endParaRPr>
          </a:p>
        </p:txBody>
      </p:sp>
      <p:pic>
        <p:nvPicPr>
          <p:cNvPr id="5" name="Content Placeholder 4" descr="Dust Bowl Town.jpg"/>
          <p:cNvPicPr>
            <a:picLocks noGrp="1" noChangeAspect="1"/>
          </p:cNvPicPr>
          <p:nvPr>
            <p:ph sz="quarter" idx="1"/>
          </p:nvPr>
        </p:nvPicPr>
        <p:blipFill>
          <a:blip r:embed="rId2" cstate="print"/>
          <a:stretch>
            <a:fillRect/>
          </a:stretch>
        </p:blipFill>
        <p:spPr>
          <a:xfrm>
            <a:off x="3117273" y="1371600"/>
            <a:ext cx="5763491" cy="396240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600" dirty="0" smtClean="0">
                <a:solidFill>
                  <a:schemeClr val="tx1"/>
                </a:solidFill>
              </a:rPr>
              <a:t>Life in the Dust Bowl was fragile, and deteriorated quickly.  Most families were forced to flee the region.</a:t>
            </a:r>
            <a:endParaRPr lang="en-US" sz="2600" dirty="0">
              <a:solidFill>
                <a:schemeClr val="tx1"/>
              </a:solidFill>
            </a:endParaRPr>
          </a:p>
        </p:txBody>
      </p:sp>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038600" y="2209800"/>
            <a:ext cx="4762500" cy="2667000"/>
          </a:xfrm>
        </p:spPr>
      </p:pic>
      <p:sp>
        <p:nvSpPr>
          <p:cNvPr id="7" name="Rounded Rectangle 6"/>
          <p:cNvSpPr/>
          <p:nvPr/>
        </p:nvSpPr>
        <p:spPr>
          <a:xfrm>
            <a:off x="381000" y="1447800"/>
            <a:ext cx="3429000" cy="464820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marL="285750" lvl="0" indent="-285750">
              <a:buFont typeface="Wingdings" pitchFamily="2" charset="2"/>
              <a:buChar char="v"/>
            </a:pPr>
            <a:r>
              <a:rPr lang="en-US" dirty="0">
                <a:latin typeface="Courier New" pitchFamily="49" charset="0"/>
                <a:cs typeface="Courier New" pitchFamily="49" charset="0"/>
              </a:rPr>
              <a:t>Breathing became difficult</a:t>
            </a:r>
            <a:r>
              <a:rPr lang="en-US" dirty="0" smtClean="0">
                <a:latin typeface="Courier New" pitchFamily="49" charset="0"/>
                <a:cs typeface="Courier New" pitchFamily="49" charset="0"/>
              </a:rPr>
              <a:t>.</a:t>
            </a:r>
          </a:p>
          <a:p>
            <a:pPr lvl="0"/>
            <a:endParaRPr lang="en-US" dirty="0">
              <a:latin typeface="Courier New" pitchFamily="49" charset="0"/>
              <a:cs typeface="Courier New" pitchFamily="49" charset="0"/>
            </a:endParaRPr>
          </a:p>
          <a:p>
            <a:pPr marL="285750" lvl="0" indent="-285750">
              <a:buFont typeface="Wingdings" pitchFamily="2" charset="2"/>
              <a:buChar char="v"/>
            </a:pPr>
            <a:r>
              <a:rPr lang="en-US" dirty="0">
                <a:latin typeface="Courier New" pitchFamily="49" charset="0"/>
                <a:cs typeface="Courier New" pitchFamily="49" charset="0"/>
              </a:rPr>
              <a:t>Food was covered in chalky dust</a:t>
            </a:r>
            <a:r>
              <a:rPr lang="en-US" dirty="0" smtClean="0">
                <a:latin typeface="Courier New" pitchFamily="49" charset="0"/>
                <a:cs typeface="Courier New" pitchFamily="49" charset="0"/>
              </a:rPr>
              <a:t>.</a:t>
            </a:r>
          </a:p>
          <a:p>
            <a:pPr lvl="0"/>
            <a:endParaRPr lang="en-US" dirty="0">
              <a:latin typeface="Courier New" pitchFamily="49" charset="0"/>
              <a:cs typeface="Courier New" pitchFamily="49" charset="0"/>
            </a:endParaRPr>
          </a:p>
          <a:p>
            <a:pPr marL="285750" lvl="0" indent="-285750">
              <a:buFont typeface="Wingdings" pitchFamily="2" charset="2"/>
              <a:buChar char="v"/>
            </a:pPr>
            <a:r>
              <a:rPr lang="en-US" dirty="0">
                <a:latin typeface="Courier New" pitchFamily="49" charset="0"/>
                <a:cs typeface="Courier New" pitchFamily="49" charset="0"/>
              </a:rPr>
              <a:t>Exercise was impossible</a:t>
            </a:r>
            <a:r>
              <a:rPr lang="en-US" dirty="0" smtClean="0">
                <a:latin typeface="Courier New" pitchFamily="49" charset="0"/>
                <a:cs typeface="Courier New" pitchFamily="49" charset="0"/>
              </a:rPr>
              <a:t>.</a:t>
            </a:r>
          </a:p>
          <a:p>
            <a:pPr lvl="0"/>
            <a:r>
              <a:rPr lang="en-US" dirty="0" smtClean="0">
                <a:latin typeface="Courier New" pitchFamily="49" charset="0"/>
                <a:cs typeface="Courier New" pitchFamily="49" charset="0"/>
              </a:rPr>
              <a:t> </a:t>
            </a:r>
            <a:endParaRPr lang="en-US" dirty="0">
              <a:latin typeface="Courier New" pitchFamily="49" charset="0"/>
              <a:cs typeface="Courier New" pitchFamily="49" charset="0"/>
            </a:endParaRPr>
          </a:p>
          <a:p>
            <a:pPr marL="285750" lvl="0" indent="-285750">
              <a:buFont typeface="Wingdings" pitchFamily="2" charset="2"/>
              <a:buChar char="v"/>
            </a:pPr>
            <a:r>
              <a:rPr lang="en-US" dirty="0">
                <a:latin typeface="Courier New" pitchFamily="49" charset="0"/>
                <a:cs typeface="Courier New" pitchFamily="49" charset="0"/>
              </a:rPr>
              <a:t>Businesses were forced to close</a:t>
            </a:r>
            <a:r>
              <a:rPr lang="en-US" dirty="0" smtClean="0">
                <a:latin typeface="Courier New" pitchFamily="49" charset="0"/>
                <a:cs typeface="Courier New" pitchFamily="49" charset="0"/>
              </a:rPr>
              <a:t>.</a:t>
            </a:r>
          </a:p>
          <a:p>
            <a:pPr lvl="0"/>
            <a:endParaRPr lang="en-US" dirty="0">
              <a:latin typeface="Courier New" pitchFamily="49" charset="0"/>
              <a:cs typeface="Courier New" pitchFamily="49" charset="0"/>
            </a:endParaRPr>
          </a:p>
          <a:p>
            <a:pPr marL="285750" lvl="0" indent="-285750">
              <a:buFont typeface="Wingdings" pitchFamily="2" charset="2"/>
              <a:buChar char="v"/>
            </a:pPr>
            <a:r>
              <a:rPr lang="en-US" dirty="0">
                <a:latin typeface="Courier New" pitchFamily="49" charset="0"/>
                <a:cs typeface="Courier New" pitchFamily="49" charset="0"/>
              </a:rPr>
              <a:t>Schools shut down</a:t>
            </a:r>
            <a:r>
              <a:rPr lang="en-US" dirty="0" smtClean="0">
                <a:latin typeface="Courier New" pitchFamily="49" charset="0"/>
                <a:cs typeface="Courier New" pitchFamily="49" charset="0"/>
              </a:rPr>
              <a:t>.</a:t>
            </a:r>
          </a:p>
          <a:p>
            <a:pPr lvl="0"/>
            <a:endParaRPr lang="en-US" dirty="0">
              <a:latin typeface="Courier New" pitchFamily="49" charset="0"/>
              <a:cs typeface="Courier New" pitchFamily="49" charset="0"/>
            </a:endParaRPr>
          </a:p>
          <a:p>
            <a:pPr marL="285750" lvl="0" indent="-285750">
              <a:buFont typeface="Wingdings" pitchFamily="2" charset="2"/>
              <a:buChar char="v"/>
            </a:pPr>
            <a:r>
              <a:rPr lang="en-US" dirty="0">
                <a:latin typeface="Courier New" pitchFamily="49" charset="0"/>
                <a:cs typeface="Courier New" pitchFamily="49" charset="0"/>
              </a:rPr>
              <a:t>Crops were destroyed.</a:t>
            </a:r>
          </a:p>
          <a:p>
            <a:endParaRPr lang="en-US" dirty="0">
              <a:effectLst/>
              <a:latin typeface="Courier New" pitchFamily="49" charset="0"/>
              <a:cs typeface="Courier New" pitchFamily="49" charset="0"/>
            </a:endParaRPr>
          </a:p>
        </p:txBody>
      </p:sp>
    </p:spTree>
    <p:extLst>
      <p:ext uri="{BB962C8B-B14F-4D97-AF65-F5344CB8AC3E}">
        <p14:creationId xmlns:p14="http://schemas.microsoft.com/office/powerpoint/2010/main" val="2603930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solidFill>
                  <a:schemeClr val="tx2"/>
                </a:solidFill>
              </a:rPr>
              <a:t>Images of the Dust Bowl</a:t>
            </a:r>
            <a:endParaRPr lang="en-US" dirty="0">
              <a:solidFill>
                <a:schemeClr val="tx2"/>
              </a:solidFill>
            </a:endParaRPr>
          </a:p>
        </p:txBody>
      </p:sp>
      <p:pic>
        <p:nvPicPr>
          <p:cNvPr id="10" name="Content Placeholder 9" descr="Dust Storm Rolls Over Town.jpg"/>
          <p:cNvPicPr>
            <a:picLocks noGrp="1" noChangeAspect="1"/>
          </p:cNvPicPr>
          <p:nvPr>
            <p:ph sz="quarter" idx="1"/>
          </p:nvPr>
        </p:nvPicPr>
        <p:blipFill>
          <a:blip r:embed="rId2" cstate="print"/>
          <a:stretch>
            <a:fillRect/>
          </a:stretch>
        </p:blipFill>
        <p:spPr>
          <a:xfrm>
            <a:off x="1196181" y="1584325"/>
            <a:ext cx="6715125" cy="445770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Severe Wind Erosion During the Dust Bowl</a:t>
            </a:r>
            <a:endParaRPr lang="en-US" dirty="0">
              <a:solidFill>
                <a:schemeClr val="tx1"/>
              </a:solidFill>
            </a:endParaRPr>
          </a:p>
        </p:txBody>
      </p:sp>
      <p:sp>
        <p:nvSpPr>
          <p:cNvPr id="5" name="Content Placeholder 4"/>
          <p:cNvSpPr>
            <a:spLocks noGrp="1"/>
          </p:cNvSpPr>
          <p:nvPr>
            <p:ph sz="half" idx="1"/>
          </p:nvPr>
        </p:nvSpPr>
        <p:spPr/>
        <p:txBody>
          <a:bodyPr/>
          <a:lstStyle/>
          <a:p>
            <a:r>
              <a:rPr lang="en-US" dirty="0" smtClean="0">
                <a:latin typeface="Courier New" pitchFamily="49" charset="0"/>
                <a:cs typeface="Courier New" pitchFamily="49" charset="0"/>
              </a:rPr>
              <a:t>Texas</a:t>
            </a:r>
          </a:p>
          <a:p>
            <a:r>
              <a:rPr lang="en-US" dirty="0" smtClean="0">
                <a:latin typeface="Courier New" pitchFamily="49" charset="0"/>
                <a:cs typeface="Courier New" pitchFamily="49" charset="0"/>
              </a:rPr>
              <a:t>New Mexico</a:t>
            </a:r>
          </a:p>
          <a:p>
            <a:r>
              <a:rPr lang="en-US" dirty="0" smtClean="0">
                <a:latin typeface="Courier New" pitchFamily="49" charset="0"/>
                <a:cs typeface="Courier New" pitchFamily="49" charset="0"/>
              </a:rPr>
              <a:t>Oklahoma</a:t>
            </a:r>
          </a:p>
          <a:p>
            <a:r>
              <a:rPr lang="en-US" dirty="0" smtClean="0">
                <a:latin typeface="Courier New" pitchFamily="49" charset="0"/>
                <a:cs typeface="Courier New" pitchFamily="49" charset="0"/>
              </a:rPr>
              <a:t>Kansas</a:t>
            </a:r>
          </a:p>
          <a:p>
            <a:r>
              <a:rPr lang="en-US" dirty="0" smtClean="0">
                <a:latin typeface="Courier New" pitchFamily="49" charset="0"/>
                <a:cs typeface="Courier New" pitchFamily="49" charset="0"/>
              </a:rPr>
              <a:t>Nebraska</a:t>
            </a:r>
          </a:p>
          <a:p>
            <a:r>
              <a:rPr lang="en-US" dirty="0" smtClean="0">
                <a:latin typeface="Courier New" pitchFamily="49" charset="0"/>
                <a:cs typeface="Courier New" pitchFamily="49" charset="0"/>
              </a:rPr>
              <a:t>Colorado</a:t>
            </a:r>
          </a:p>
          <a:p>
            <a:r>
              <a:rPr lang="en-US" dirty="0" smtClean="0">
                <a:latin typeface="Courier New" pitchFamily="49" charset="0"/>
                <a:cs typeface="Courier New" pitchFamily="49" charset="0"/>
              </a:rPr>
              <a:t>Wyoming </a:t>
            </a:r>
          </a:p>
          <a:p>
            <a:r>
              <a:rPr lang="en-US" dirty="0" smtClean="0">
                <a:latin typeface="Courier New" pitchFamily="49" charset="0"/>
                <a:cs typeface="Courier New" pitchFamily="49" charset="0"/>
              </a:rPr>
              <a:t>North Dakota</a:t>
            </a:r>
          </a:p>
          <a:p>
            <a:r>
              <a:rPr lang="en-US" dirty="0" smtClean="0">
                <a:latin typeface="Courier New" pitchFamily="49" charset="0"/>
                <a:cs typeface="Courier New" pitchFamily="49" charset="0"/>
              </a:rPr>
              <a:t>South Dakota</a:t>
            </a:r>
            <a:endParaRPr lang="en-US" dirty="0">
              <a:latin typeface="Courier New" pitchFamily="49" charset="0"/>
              <a:cs typeface="Courier New" pitchFamily="49" charset="0"/>
            </a:endParaRPr>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839468"/>
            <a:ext cx="4038600" cy="3745801"/>
          </a:xfrm>
        </p:spPr>
      </p:pic>
    </p:spTree>
    <p:extLst>
      <p:ext uri="{BB962C8B-B14F-4D97-AF65-F5344CB8AC3E}">
        <p14:creationId xmlns:p14="http://schemas.microsoft.com/office/powerpoint/2010/main" val="30401466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Images of the Dust Bowl</a:t>
            </a:r>
            <a:endParaRPr lang="en-US" dirty="0">
              <a:solidFill>
                <a:schemeClr val="tx1"/>
              </a:solidFill>
            </a:endParaRPr>
          </a:p>
        </p:txBody>
      </p:sp>
      <p:pic>
        <p:nvPicPr>
          <p:cNvPr id="4" name="Content Placeholder 3" descr="Abandoned Automobile.jpg"/>
          <p:cNvPicPr>
            <a:picLocks noGrp="1" noChangeAspect="1"/>
          </p:cNvPicPr>
          <p:nvPr>
            <p:ph sz="quarter" idx="1"/>
          </p:nvPr>
        </p:nvPicPr>
        <p:blipFill>
          <a:blip r:embed="rId2" cstate="print"/>
          <a:stretch>
            <a:fillRect/>
          </a:stretch>
        </p:blipFill>
        <p:spPr>
          <a:xfrm>
            <a:off x="1676400" y="1752600"/>
            <a:ext cx="5689600" cy="426720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Images of the Dust Bowl</a:t>
            </a:r>
            <a:endParaRPr lang="en-US" dirty="0">
              <a:solidFill>
                <a:schemeClr val="tx1"/>
              </a:solidFill>
            </a:endParaRPr>
          </a:p>
        </p:txBody>
      </p:sp>
      <p:pic>
        <p:nvPicPr>
          <p:cNvPr id="4" name="Content Placeholder 3" descr="Dust Storm Arriving.jpg"/>
          <p:cNvPicPr>
            <a:picLocks noGrp="1" noChangeAspect="1"/>
          </p:cNvPicPr>
          <p:nvPr>
            <p:ph sz="quarter" idx="1"/>
          </p:nvPr>
        </p:nvPicPr>
        <p:blipFill>
          <a:blip r:embed="rId2" cstate="print"/>
          <a:stretch>
            <a:fillRect/>
          </a:stretch>
        </p:blipFill>
        <p:spPr>
          <a:xfrm>
            <a:off x="1066800" y="1600200"/>
            <a:ext cx="7010400" cy="4580128"/>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Migrant Families Struggle West – </a:t>
            </a:r>
            <a:br>
              <a:rPr lang="en-US" dirty="0" smtClean="0"/>
            </a:br>
            <a:r>
              <a:rPr lang="en-US" i="1" dirty="0" smtClean="0"/>
              <a:t>Route 66 </a:t>
            </a:r>
            <a:r>
              <a:rPr lang="en-US" dirty="0" smtClean="0"/>
              <a:t>and the </a:t>
            </a:r>
            <a:r>
              <a:rPr lang="en-US" dirty="0" err="1" smtClean="0"/>
              <a:t>Okie</a:t>
            </a:r>
            <a:r>
              <a:rPr lang="en-US" dirty="0" smtClean="0"/>
              <a:t> Migration</a:t>
            </a:r>
            <a:endParaRPr lang="en-US" dirty="0"/>
          </a:p>
        </p:txBody>
      </p:sp>
      <p:pic>
        <p:nvPicPr>
          <p:cNvPr id="7" name="Picture Placeholder 6" descr="Okies.jpg"/>
          <p:cNvPicPr>
            <a:picLocks noGrp="1" noChangeAspect="1"/>
          </p:cNvPicPr>
          <p:nvPr>
            <p:ph type="pic" idx="1"/>
          </p:nvPr>
        </p:nvPicPr>
        <p:blipFill>
          <a:blip r:embed="rId2" cstate="print"/>
          <a:srcRect t="1676" b="1676"/>
          <a:stretch>
            <a:fillRect/>
          </a:stretch>
        </p:blipFill>
        <p:spPr/>
      </p:pic>
      <p:sp>
        <p:nvSpPr>
          <p:cNvPr id="6" name="Text Placeholder 5"/>
          <p:cNvSpPr>
            <a:spLocks noGrp="1"/>
          </p:cNvSpPr>
          <p:nvPr>
            <p:ph type="body" sz="half" idx="2"/>
          </p:nvPr>
        </p:nvSpPr>
        <p:spPr/>
        <p:txBody>
          <a:bodyPr>
            <a:normAutofit fontScale="92500"/>
          </a:bodyPr>
          <a:lstStyle/>
          <a:p>
            <a:r>
              <a:rPr lang="en-US" sz="1800" dirty="0" smtClean="0">
                <a:solidFill>
                  <a:schemeClr val="tx1"/>
                </a:solidFill>
                <a:latin typeface="Courier New" pitchFamily="49" charset="0"/>
                <a:cs typeface="Courier New" pitchFamily="49" charset="0"/>
              </a:rPr>
              <a:t>Frequently, banks foreclosed on the farms and houses of families who could not afford to pay the mortgage.  Their primary source of income – crops – had been devastated.  When all else failed, many families decided to pack up all of their possessions, load up an old jalopy of an automobile, and head West.</a:t>
            </a:r>
            <a:endParaRPr lang="en-US" sz="1800" dirty="0">
              <a:solidFill>
                <a:schemeClr val="tx1"/>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8000" dirty="0" smtClean="0"/>
              <a:t>“Okies”</a:t>
            </a:r>
            <a:endParaRPr lang="en-US" sz="8000" dirty="0"/>
          </a:p>
        </p:txBody>
      </p:sp>
      <p:pic>
        <p:nvPicPr>
          <p:cNvPr id="5" name="Picture Placeholder 4" descr="Okies Migrate Together.jpg"/>
          <p:cNvPicPr>
            <a:picLocks noGrp="1" noChangeAspect="1"/>
          </p:cNvPicPr>
          <p:nvPr>
            <p:ph type="pic" idx="1"/>
          </p:nvPr>
        </p:nvPicPr>
        <p:blipFill>
          <a:blip r:embed="rId2" cstate="print"/>
          <a:srcRect l="6344" r="6344"/>
          <a:stretch>
            <a:fillRect/>
          </a:stretch>
        </p:blipFill>
        <p:spPr/>
      </p:pic>
      <p:sp>
        <p:nvSpPr>
          <p:cNvPr id="4" name="Text Placeholder 3"/>
          <p:cNvSpPr>
            <a:spLocks noGrp="1"/>
          </p:cNvSpPr>
          <p:nvPr>
            <p:ph type="body" sz="half" idx="2"/>
          </p:nvPr>
        </p:nvSpPr>
        <p:spPr>
          <a:xfrm>
            <a:off x="381000" y="1066800"/>
            <a:ext cx="2209800" cy="5181600"/>
          </a:xfrm>
        </p:spPr>
        <p:txBody>
          <a:bodyPr>
            <a:normAutofit lnSpcReduction="10000"/>
          </a:bodyPr>
          <a:lstStyle/>
          <a:p>
            <a:r>
              <a:rPr lang="en-US" dirty="0" smtClean="0">
                <a:solidFill>
                  <a:schemeClr val="tx1"/>
                </a:solidFill>
                <a:latin typeface="Courier New" pitchFamily="49" charset="0"/>
                <a:cs typeface="Courier New" pitchFamily="49" charset="0"/>
              </a:rPr>
              <a:t>Since the first migrant Americans to head west were generally from the devastated areas of the Oklahoma panhandle, migrants were assigned the pejorative label “Okies” as they traveled West.  Often, entire communities traveled together, holding on to what they had left – each other.</a:t>
            </a:r>
            <a:endParaRPr lang="en-US" dirty="0">
              <a:solidFill>
                <a:schemeClr val="tx1"/>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47800" y="3048000"/>
            <a:ext cx="6480174" cy="2209800"/>
          </a:xfrm>
        </p:spPr>
        <p:txBody>
          <a:bodyPr>
            <a:normAutofit/>
          </a:bodyPr>
          <a:lstStyle/>
          <a:p>
            <a:r>
              <a:rPr lang="en-US" dirty="0" smtClean="0">
                <a:solidFill>
                  <a:schemeClr val="tx1"/>
                </a:solidFill>
              </a:rPr>
              <a:t>During the 1930s, a long period of drought and poor soil conservation resulted in an ecological disaster on the great plains.  Farmers who had plowed millions of acres of drought stricken land could only watch helplessly as the great plains, quite literally, blew away.</a:t>
            </a:r>
            <a:endParaRPr lang="en-US" dirty="0">
              <a:solidFill>
                <a:schemeClr val="tx1"/>
              </a:solidFill>
            </a:endParaRPr>
          </a:p>
        </p:txBody>
      </p:sp>
      <p:sp>
        <p:nvSpPr>
          <p:cNvPr id="4" name="Title 3"/>
          <p:cNvSpPr>
            <a:spLocks noGrp="1"/>
          </p:cNvSpPr>
          <p:nvPr>
            <p:ph type="title"/>
          </p:nvPr>
        </p:nvSpPr>
        <p:spPr/>
        <p:txBody>
          <a:bodyPr>
            <a:normAutofit/>
          </a:bodyPr>
          <a:lstStyle/>
          <a:p>
            <a:r>
              <a:rPr lang="en-US" sz="8800" dirty="0" smtClean="0">
                <a:solidFill>
                  <a:schemeClr val="tx1"/>
                </a:solidFill>
              </a:rPr>
              <a:t>The Dust Bowl </a:t>
            </a:r>
            <a:endParaRPr lang="en-US" sz="8800"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Landscape – Leaving the Plains</a:t>
            </a:r>
            <a:endParaRPr lang="en-US" dirty="0"/>
          </a:p>
        </p:txBody>
      </p:sp>
      <p:pic>
        <p:nvPicPr>
          <p:cNvPr id="5" name="Picture Placeholder 4" descr="Soil.bmp"/>
          <p:cNvPicPr>
            <a:picLocks noGrp="1" noChangeAspect="1"/>
          </p:cNvPicPr>
          <p:nvPr>
            <p:ph type="pic" idx="1"/>
          </p:nvPr>
        </p:nvPicPr>
        <p:blipFill>
          <a:blip r:embed="rId2" cstate="print"/>
          <a:srcRect t="19697" b="19697"/>
          <a:stretch>
            <a:fillRect/>
          </a:stretch>
        </p:blipFill>
        <p:spPr/>
      </p:pic>
      <p:sp>
        <p:nvSpPr>
          <p:cNvPr id="4" name="Text Placeholder 3"/>
          <p:cNvSpPr>
            <a:spLocks noGrp="1"/>
          </p:cNvSpPr>
          <p:nvPr>
            <p:ph type="body" sz="half" idx="2"/>
          </p:nvPr>
        </p:nvSpPr>
        <p:spPr>
          <a:xfrm>
            <a:off x="152400" y="990600"/>
            <a:ext cx="2743200" cy="5486400"/>
          </a:xfrm>
        </p:spPr>
        <p:txBody>
          <a:bodyPr>
            <a:normAutofit lnSpcReduction="10000"/>
          </a:bodyPr>
          <a:lstStyle/>
          <a:p>
            <a:r>
              <a:rPr lang="en-US" dirty="0" smtClean="0">
                <a:solidFill>
                  <a:schemeClr val="tx1"/>
                </a:solidFill>
                <a:latin typeface="Courier New" pitchFamily="49" charset="0"/>
                <a:cs typeface="Courier New" pitchFamily="49" charset="0"/>
              </a:rPr>
              <a:t>The landscape which these families crossed as they migrated West was just as unforgiving as their former homes.  Route 66, a national highway which ran roughly from the Great Lakes Region (Chicago) to Southern California (modern-day Los Angeles) , crossed some of the most barren and treacherous desert land in the United States.  The road took its toll on those courageous enough to travel down it. </a:t>
            </a:r>
            <a:endParaRPr lang="en-US" dirty="0">
              <a:solidFill>
                <a:schemeClr val="tx1"/>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2362200" cy="533400"/>
          </a:xfrm>
        </p:spPr>
        <p:txBody>
          <a:bodyPr/>
          <a:lstStyle/>
          <a:p>
            <a:r>
              <a:rPr lang="en-US" dirty="0" smtClean="0">
                <a:solidFill>
                  <a:schemeClr val="tx1"/>
                </a:solidFill>
              </a:rPr>
              <a:t>Route 66</a:t>
            </a:r>
            <a:endParaRPr lang="en-US" dirty="0">
              <a:solidFill>
                <a:schemeClr val="tx1"/>
              </a:solidFill>
            </a:endParaRPr>
          </a:p>
        </p:txBody>
      </p:sp>
      <p:sp>
        <p:nvSpPr>
          <p:cNvPr id="3" name="Text Placeholder 2"/>
          <p:cNvSpPr>
            <a:spLocks noGrp="1"/>
          </p:cNvSpPr>
          <p:nvPr>
            <p:ph type="body" idx="2"/>
          </p:nvPr>
        </p:nvSpPr>
        <p:spPr>
          <a:xfrm>
            <a:off x="152400" y="1295400"/>
            <a:ext cx="2743200" cy="5181600"/>
          </a:xfrm>
        </p:spPr>
        <p:txBody>
          <a:bodyPr>
            <a:normAutofit fontScale="92500" lnSpcReduction="10000"/>
          </a:bodyPr>
          <a:lstStyle/>
          <a:p>
            <a:r>
              <a:rPr lang="en-US" dirty="0" smtClean="0">
                <a:solidFill>
                  <a:schemeClr val="tx1"/>
                </a:solidFill>
                <a:latin typeface="Courier New" pitchFamily="49" charset="0"/>
                <a:cs typeface="Courier New" pitchFamily="49" charset="0"/>
              </a:rPr>
              <a:t>Route 66 is the classic  American highway which connected Chicago to Southern California during the early part of the 1930s.  Most of the migrants who fled the Dust Bowl and headed west elected to pack up their jalopies and head west along this road.  There were many who died along the way.  Those who made it to California usually struggled for a long time before economic recovery was achieved.  Often, families struggled until the World War II munitions jobs began to encourage recovery. </a:t>
            </a:r>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124200" y="1519523"/>
            <a:ext cx="5638800" cy="3742753"/>
          </a:xfrm>
        </p:spPr>
      </p:pic>
    </p:spTree>
    <p:extLst>
      <p:ext uri="{BB962C8B-B14F-4D97-AF65-F5344CB8AC3E}">
        <p14:creationId xmlns:p14="http://schemas.microsoft.com/office/powerpoint/2010/main" val="36440637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Flat Tires, Overheated Cars, and Misery</a:t>
            </a:r>
            <a:endParaRPr lang="en-US" dirty="0"/>
          </a:p>
        </p:txBody>
      </p:sp>
      <p:pic>
        <p:nvPicPr>
          <p:cNvPr id="5" name="Picture Placeholder 4" descr="Okies in Transit.gif"/>
          <p:cNvPicPr>
            <a:picLocks noGrp="1" noChangeAspect="1"/>
          </p:cNvPicPr>
          <p:nvPr>
            <p:ph type="pic" idx="1"/>
          </p:nvPr>
        </p:nvPicPr>
        <p:blipFill>
          <a:blip r:embed="rId2" cstate="print"/>
          <a:srcRect t="14419" b="14419"/>
          <a:stretch>
            <a:fillRect/>
          </a:stretch>
        </p:blipFill>
        <p:spPr/>
      </p:pic>
      <p:sp>
        <p:nvSpPr>
          <p:cNvPr id="4" name="Text Placeholder 3"/>
          <p:cNvSpPr>
            <a:spLocks noGrp="1"/>
          </p:cNvSpPr>
          <p:nvPr>
            <p:ph type="body" sz="half" idx="2"/>
          </p:nvPr>
        </p:nvSpPr>
        <p:spPr>
          <a:xfrm>
            <a:off x="228600" y="990600"/>
            <a:ext cx="2590800" cy="5257800"/>
          </a:xfrm>
        </p:spPr>
        <p:txBody>
          <a:bodyPr>
            <a:normAutofit fontScale="92500" lnSpcReduction="10000"/>
          </a:bodyPr>
          <a:lstStyle/>
          <a:p>
            <a:r>
              <a:rPr lang="en-US" sz="1800" dirty="0" smtClean="0">
                <a:solidFill>
                  <a:schemeClr val="tx1"/>
                </a:solidFill>
                <a:latin typeface="Courier New" pitchFamily="49" charset="0"/>
                <a:cs typeface="Courier New" pitchFamily="49" charset="0"/>
              </a:rPr>
              <a:t>The road took its toll on the old jalopies which attempted to conquer it.  It also took a human toll, as thousands of Americans died along the route.  Elderly passengers, the sickly or weak, and the unfortunate simply passed away.  The storyline of John Steinbeck’s classic American novel </a:t>
            </a:r>
            <a:r>
              <a:rPr lang="en-US" sz="1800" i="1" u="sng" dirty="0" smtClean="0">
                <a:solidFill>
                  <a:schemeClr val="tx1"/>
                </a:solidFill>
                <a:latin typeface="Courier New" pitchFamily="49" charset="0"/>
                <a:cs typeface="Courier New" pitchFamily="49" charset="0"/>
              </a:rPr>
              <a:t>The Grapes of Wrath</a:t>
            </a:r>
            <a:r>
              <a:rPr lang="en-US" sz="1800" dirty="0" smtClean="0">
                <a:solidFill>
                  <a:schemeClr val="tx1"/>
                </a:solidFill>
                <a:latin typeface="Courier New" pitchFamily="49" charset="0"/>
                <a:cs typeface="Courier New" pitchFamily="49" charset="0"/>
              </a:rPr>
              <a:t> is barely embellished in this regard. </a:t>
            </a:r>
            <a:endParaRPr lang="en-US" sz="1800" dirty="0">
              <a:solidFill>
                <a:schemeClr val="tx1"/>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Migrant Families usually camped on the side of the roads.</a:t>
            </a:r>
            <a:endParaRPr lang="en-US" dirty="0"/>
          </a:p>
        </p:txBody>
      </p:sp>
      <p:pic>
        <p:nvPicPr>
          <p:cNvPr id="5" name="Picture Placeholder 4" descr="Okie Family.jpg"/>
          <p:cNvPicPr>
            <a:picLocks noGrp="1" noChangeAspect="1"/>
          </p:cNvPicPr>
          <p:nvPr>
            <p:ph type="pic" idx="1"/>
          </p:nvPr>
        </p:nvPicPr>
        <p:blipFill>
          <a:blip r:embed="rId2" cstate="print"/>
          <a:srcRect t="15022" b="15022"/>
          <a:stretch>
            <a:fillRect/>
          </a:stretch>
        </p:blipFill>
        <p:spPr/>
      </p:pic>
      <p:sp>
        <p:nvSpPr>
          <p:cNvPr id="4" name="Text Placeholder 3"/>
          <p:cNvSpPr>
            <a:spLocks noGrp="1"/>
          </p:cNvSpPr>
          <p:nvPr>
            <p:ph type="body" sz="half" idx="2"/>
          </p:nvPr>
        </p:nvSpPr>
        <p:spPr>
          <a:xfrm>
            <a:off x="228600" y="1447800"/>
            <a:ext cx="2590800" cy="5105400"/>
          </a:xfrm>
        </p:spPr>
        <p:txBody>
          <a:bodyPr>
            <a:noAutofit/>
          </a:bodyPr>
          <a:lstStyle/>
          <a:p>
            <a:r>
              <a:rPr lang="en-US" sz="1800" dirty="0" smtClean="0">
                <a:solidFill>
                  <a:schemeClr val="tx1"/>
                </a:solidFill>
                <a:latin typeface="Courier New" pitchFamily="49" charset="0"/>
                <a:cs typeface="Courier New" pitchFamily="49" charset="0"/>
              </a:rPr>
              <a:t>This was no family vacation, of course.  Groups camped on the side of the road, attempting to maintain some form of normalcy for their children.  But as the trip progressed, conditions invariable deteriorated. </a:t>
            </a:r>
            <a:endParaRPr lang="en-US" sz="1800" dirty="0">
              <a:solidFill>
                <a:schemeClr val="tx1"/>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Autofit/>
          </a:bodyPr>
          <a:lstStyle/>
          <a:p>
            <a:r>
              <a:rPr lang="en-US" sz="2400" dirty="0" smtClean="0">
                <a:solidFill>
                  <a:schemeClr val="accent3">
                    <a:lumMod val="50000"/>
                  </a:schemeClr>
                </a:solidFill>
              </a:rPr>
              <a:t>Migrant Camps and the Photo-Essays of Dorothea Lange</a:t>
            </a:r>
            <a:endParaRPr lang="en-US" sz="2400" dirty="0">
              <a:solidFill>
                <a:schemeClr val="accent3">
                  <a:lumMod val="50000"/>
                </a:schemeClr>
              </a:solidFill>
            </a:endParaRPr>
          </a:p>
        </p:txBody>
      </p:sp>
      <p:sp>
        <p:nvSpPr>
          <p:cNvPr id="11" name="Content Placeholder 10"/>
          <p:cNvSpPr>
            <a:spLocks noGrp="1"/>
          </p:cNvSpPr>
          <p:nvPr>
            <p:ph sz="half" idx="1"/>
          </p:nvPr>
        </p:nvSpPr>
        <p:spPr/>
        <p:txBody>
          <a:bodyPr>
            <a:normAutofit/>
          </a:bodyPr>
          <a:lstStyle/>
          <a:p>
            <a:r>
              <a:rPr lang="en-US" sz="2000" dirty="0" smtClean="0">
                <a:latin typeface="Courier New" pitchFamily="49" charset="0"/>
                <a:cs typeface="Courier New" pitchFamily="49" charset="0"/>
              </a:rPr>
              <a:t>Dorothea Lange was a photographer hired by the Works Progress Administration to record the lives of ordinary Americans during an extraordinary times – The Great Depression.  Her ability to capture the raw emotion – helplessness, despair, courage, and fortitude – makes her photography especially memorable.  </a:t>
            </a:r>
            <a:endParaRPr lang="en-US" sz="2000" dirty="0">
              <a:latin typeface="Courier New" pitchFamily="49" charset="0"/>
              <a:cs typeface="Courier New" pitchFamily="49" charset="0"/>
            </a:endParaRPr>
          </a:p>
        </p:txBody>
      </p:sp>
      <p:pic>
        <p:nvPicPr>
          <p:cNvPr id="13" name="Content Placeholder 12" descr="Lange - Woman and Child.jpg"/>
          <p:cNvPicPr>
            <a:picLocks noGrp="1" noChangeAspect="1"/>
          </p:cNvPicPr>
          <p:nvPr>
            <p:ph sz="half" idx="2"/>
          </p:nvPr>
        </p:nvPicPr>
        <p:blipFill>
          <a:blip r:embed="rId2" cstate="print"/>
          <a:stretch>
            <a:fillRect/>
          </a:stretch>
        </p:blipFill>
        <p:spPr>
          <a:xfrm>
            <a:off x="5153025" y="1569244"/>
            <a:ext cx="3333750" cy="4286250"/>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3">
                    <a:lumMod val="50000"/>
                  </a:schemeClr>
                </a:solidFill>
              </a:rPr>
              <a:t>Dorothea Lange’s Photography</a:t>
            </a:r>
            <a:endParaRPr lang="en-US" dirty="0">
              <a:solidFill>
                <a:schemeClr val="accent3">
                  <a:lumMod val="50000"/>
                </a:schemeClr>
              </a:solidFill>
            </a:endParaRPr>
          </a:p>
        </p:txBody>
      </p:sp>
      <p:pic>
        <p:nvPicPr>
          <p:cNvPr id="5" name="Content Placeholder 4" descr="Lange Family in Marysville.jpg"/>
          <p:cNvPicPr>
            <a:picLocks noGrp="1" noChangeAspect="1"/>
          </p:cNvPicPr>
          <p:nvPr>
            <p:ph sz="half" idx="1"/>
          </p:nvPr>
        </p:nvPicPr>
        <p:blipFill>
          <a:blip r:embed="rId2" cstate="print"/>
          <a:stretch>
            <a:fillRect/>
          </a:stretch>
        </p:blipFill>
        <p:spPr>
          <a:xfrm>
            <a:off x="606425" y="1964531"/>
            <a:ext cx="3429000" cy="3495675"/>
          </a:xfrm>
        </p:spPr>
      </p:pic>
      <p:pic>
        <p:nvPicPr>
          <p:cNvPr id="6" name="Content Placeholder 5" descr="Lange Family in Despair.jpg"/>
          <p:cNvPicPr>
            <a:picLocks noGrp="1" noChangeAspect="1"/>
          </p:cNvPicPr>
          <p:nvPr>
            <p:ph sz="half" idx="2"/>
          </p:nvPr>
        </p:nvPicPr>
        <p:blipFill>
          <a:blip r:embed="rId3" cstate="print"/>
          <a:stretch>
            <a:fillRect/>
          </a:stretch>
        </p:blipFill>
        <p:spPr>
          <a:xfrm>
            <a:off x="4800600" y="1760207"/>
            <a:ext cx="4038600" cy="3904324"/>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3">
                    <a:lumMod val="50000"/>
                  </a:schemeClr>
                </a:solidFill>
              </a:rPr>
              <a:t>A Migrant Family </a:t>
            </a:r>
            <a:endParaRPr lang="en-US" dirty="0">
              <a:solidFill>
                <a:schemeClr val="accent3">
                  <a:lumMod val="50000"/>
                </a:schemeClr>
              </a:solidFill>
            </a:endParaRPr>
          </a:p>
        </p:txBody>
      </p:sp>
      <p:pic>
        <p:nvPicPr>
          <p:cNvPr id="7" name="Content Placeholder 6" descr="Migrant Family.jpg"/>
          <p:cNvPicPr>
            <a:picLocks noGrp="1" noChangeAspect="1"/>
          </p:cNvPicPr>
          <p:nvPr>
            <p:ph sz="quarter" idx="1"/>
          </p:nvPr>
        </p:nvPicPr>
        <p:blipFill>
          <a:blip r:embed="rId2" cstate="print"/>
          <a:stretch>
            <a:fillRect/>
          </a:stretch>
        </p:blipFill>
        <p:spPr>
          <a:xfrm>
            <a:off x="1633671" y="1527175"/>
            <a:ext cx="5840146" cy="4572000"/>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Harvest Gypsies”</a:t>
            </a:r>
            <a:endParaRPr lang="en-US" dirty="0"/>
          </a:p>
        </p:txBody>
      </p:sp>
      <p:pic>
        <p:nvPicPr>
          <p:cNvPr id="7" name="Picture Placeholder 6" descr="Harvest Gypsies.jpg"/>
          <p:cNvPicPr>
            <a:picLocks noGrp="1" noChangeAspect="1"/>
          </p:cNvPicPr>
          <p:nvPr>
            <p:ph type="pic" idx="1"/>
          </p:nvPr>
        </p:nvPicPr>
        <p:blipFill>
          <a:blip r:embed="rId2" cstate="print"/>
          <a:srcRect t="3079" b="3079"/>
          <a:stretch>
            <a:fillRect/>
          </a:stretch>
        </p:blipFill>
        <p:spPr/>
      </p:pic>
      <p:sp>
        <p:nvSpPr>
          <p:cNvPr id="6" name="Text Placeholder 5"/>
          <p:cNvSpPr>
            <a:spLocks noGrp="1"/>
          </p:cNvSpPr>
          <p:nvPr>
            <p:ph type="body" sz="half" idx="2"/>
          </p:nvPr>
        </p:nvSpPr>
        <p:spPr>
          <a:xfrm>
            <a:off x="152400" y="990600"/>
            <a:ext cx="2667000" cy="5486400"/>
          </a:xfrm>
        </p:spPr>
        <p:txBody>
          <a:bodyPr>
            <a:normAutofit fontScale="92500" lnSpcReduction="10000"/>
          </a:bodyPr>
          <a:lstStyle/>
          <a:p>
            <a:r>
              <a:rPr lang="en-US" dirty="0" smtClean="0">
                <a:solidFill>
                  <a:schemeClr val="tx1"/>
                </a:solidFill>
                <a:latin typeface="Courier New" pitchFamily="49" charset="0"/>
                <a:cs typeface="Courier New" pitchFamily="49" charset="0"/>
              </a:rPr>
              <a:t>Often, families sought work where their cars broke down.  Then, they followed the crops as they came into season – harvesting lettuce first, then peaches, then cotton, then corn – all depending on the season and the wages a family might earn.  While the families hoped to combine resources and save money to buy land, most found that high prices at local stores and the ability of factory farmers to slash wages made it impossible to get ahead.</a:t>
            </a:r>
            <a:endParaRPr lang="en-US" dirty="0">
              <a:solidFill>
                <a:schemeClr val="tx1"/>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304800" y="1524000"/>
            <a:ext cx="4040188" cy="732974"/>
          </a:xfrm>
        </p:spPr>
        <p:txBody>
          <a:bodyPr>
            <a:normAutofit/>
          </a:bodyPr>
          <a:lstStyle/>
          <a:p>
            <a:r>
              <a:rPr lang="en-US" sz="1400" b="0" i="1" u="sng" dirty="0" smtClean="0">
                <a:solidFill>
                  <a:schemeClr val="tx1"/>
                </a:solidFill>
              </a:rPr>
              <a:t>The Harvest Gypsies </a:t>
            </a:r>
            <a:r>
              <a:rPr lang="en-US" sz="1400" b="0" dirty="0" smtClean="0">
                <a:solidFill>
                  <a:schemeClr val="tx1"/>
                </a:solidFill>
              </a:rPr>
              <a:t>- One of Steinbeck’s first works, this photo-essay dramatized the plight of American workers during the Great Depression</a:t>
            </a:r>
            <a:endParaRPr lang="en-US" sz="1400" b="0" i="1" u="sng" dirty="0">
              <a:solidFill>
                <a:schemeClr val="tx1"/>
              </a:solidFill>
            </a:endParaRPr>
          </a:p>
        </p:txBody>
      </p:sp>
      <p:sp>
        <p:nvSpPr>
          <p:cNvPr id="8" name="Text Placeholder 7"/>
          <p:cNvSpPr>
            <a:spLocks noGrp="1"/>
          </p:cNvSpPr>
          <p:nvPr>
            <p:ph type="body" sz="half" idx="3"/>
          </p:nvPr>
        </p:nvSpPr>
        <p:spPr/>
        <p:txBody>
          <a:bodyPr>
            <a:normAutofit fontScale="85000" lnSpcReduction="20000"/>
          </a:bodyPr>
          <a:lstStyle/>
          <a:p>
            <a:r>
              <a:rPr lang="en-US" sz="1400" i="1" u="sng" dirty="0" smtClean="0">
                <a:solidFill>
                  <a:schemeClr val="tx1"/>
                </a:solidFill>
              </a:rPr>
              <a:t>The Grapes of Wrath</a:t>
            </a:r>
            <a:r>
              <a:rPr lang="en-US" sz="1400" b="0" dirty="0" smtClean="0">
                <a:solidFill>
                  <a:schemeClr val="tx1"/>
                </a:solidFill>
              </a:rPr>
              <a:t> – Perhaps Steinbeck’s greatest work, this novel chronicles the migration of the </a:t>
            </a:r>
            <a:r>
              <a:rPr lang="en-US" sz="1400" b="0" dirty="0" err="1" smtClean="0">
                <a:solidFill>
                  <a:schemeClr val="tx1"/>
                </a:solidFill>
              </a:rPr>
              <a:t>Joad</a:t>
            </a:r>
            <a:r>
              <a:rPr lang="en-US" sz="1400" b="0" dirty="0" smtClean="0">
                <a:solidFill>
                  <a:schemeClr val="tx1"/>
                </a:solidFill>
              </a:rPr>
              <a:t> family from Oklahoma to California during the Great Depression. </a:t>
            </a:r>
            <a:endParaRPr lang="en-US" sz="1400" i="1" u="sng" dirty="0">
              <a:solidFill>
                <a:schemeClr val="tx1"/>
              </a:solidFill>
            </a:endParaRPr>
          </a:p>
        </p:txBody>
      </p:sp>
      <p:pic>
        <p:nvPicPr>
          <p:cNvPr id="10" name="Content Placeholder 9" descr="The Harvest Gypsies.jpg"/>
          <p:cNvPicPr>
            <a:picLocks noGrp="1" noChangeAspect="1"/>
          </p:cNvPicPr>
          <p:nvPr>
            <p:ph sz="quarter" idx="2"/>
          </p:nvPr>
        </p:nvPicPr>
        <p:blipFill>
          <a:blip r:embed="rId2" cstate="print"/>
          <a:stretch>
            <a:fillRect/>
          </a:stretch>
        </p:blipFill>
        <p:spPr>
          <a:xfrm>
            <a:off x="454818" y="2359818"/>
            <a:ext cx="3888582" cy="3888582"/>
          </a:xfrm>
        </p:spPr>
      </p:pic>
      <p:pic>
        <p:nvPicPr>
          <p:cNvPr id="11" name="Content Placeholder 10" descr="The Grapes of Wrath.bmp"/>
          <p:cNvPicPr>
            <a:picLocks noGrp="1" noChangeAspect="1"/>
          </p:cNvPicPr>
          <p:nvPr>
            <p:ph sz="quarter" idx="4"/>
          </p:nvPr>
        </p:nvPicPr>
        <p:blipFill>
          <a:blip r:embed="rId3" cstate="print"/>
          <a:stretch>
            <a:fillRect/>
          </a:stretch>
        </p:blipFill>
        <p:spPr>
          <a:xfrm>
            <a:off x="5585028" y="2471738"/>
            <a:ext cx="2469743" cy="3821112"/>
          </a:xfrm>
        </p:spPr>
      </p:pic>
      <p:sp>
        <p:nvSpPr>
          <p:cNvPr id="5" name="Title 4"/>
          <p:cNvSpPr>
            <a:spLocks noGrp="1"/>
          </p:cNvSpPr>
          <p:nvPr>
            <p:ph type="title"/>
          </p:nvPr>
        </p:nvSpPr>
        <p:spPr/>
        <p:txBody>
          <a:bodyPr>
            <a:normAutofit/>
          </a:bodyPr>
          <a:lstStyle/>
          <a:p>
            <a:r>
              <a:rPr lang="en-US" dirty="0" smtClean="0"/>
              <a:t>John Steinbeck – American Novelist</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i="1" u="sng" dirty="0" smtClean="0"/>
              <a:t>The Grapes of Wrath </a:t>
            </a:r>
            <a:endParaRPr lang="en-US" i="1" u="sng" dirty="0"/>
          </a:p>
        </p:txBody>
      </p:sp>
      <p:sp>
        <p:nvSpPr>
          <p:cNvPr id="8" name="Content Placeholder 7"/>
          <p:cNvSpPr>
            <a:spLocks noGrp="1"/>
          </p:cNvSpPr>
          <p:nvPr>
            <p:ph sz="quarter" idx="1"/>
          </p:nvPr>
        </p:nvSpPr>
        <p:spPr/>
        <p:txBody>
          <a:bodyPr>
            <a:normAutofit fontScale="85000" lnSpcReduction="10000"/>
          </a:bodyPr>
          <a:lstStyle/>
          <a:p>
            <a:r>
              <a:rPr lang="en-US" dirty="0" smtClean="0">
                <a:solidFill>
                  <a:schemeClr val="tx1">
                    <a:lumMod val="75000"/>
                    <a:lumOff val="25000"/>
                  </a:schemeClr>
                </a:solidFill>
                <a:latin typeface="Courier New" pitchFamily="49" charset="0"/>
                <a:cs typeface="Courier New" pitchFamily="49" charset="0"/>
              </a:rPr>
              <a:t>“…the dispossessed were drawn west – from Kansas, Oklahoma, Texas, New Mexico; from Nevada and Arkansas, families, tribes, dusted out, tractored out.  Car-loads, caravans, homeless and hungry; twenty-thousand and fifty thousand, and a hundred thousand and two hundred thousand.  They streamed over the mountains, hungry and restless, restless as ants, scurrying to find work to do – to lift, to push, to pull, to pick, to cut – anything, burden to bear, for food.  The kids are hungry.  We got no place to live.  Like ants scurrying for work, for food, and most of all for land.”</a:t>
            </a:r>
            <a:endParaRPr lang="en-US" dirty="0">
              <a:solidFill>
                <a:schemeClr val="tx1">
                  <a:lumMod val="75000"/>
                  <a:lumOff val="25000"/>
                </a:schemeClr>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3">
                    <a:lumMod val="75000"/>
                  </a:schemeClr>
                </a:solidFill>
              </a:rPr>
              <a:t>THE CAUSES OF THE DUST BOWL: POOR SOIL CONSERVATION METHODS, DROUGHT, &amp; WIND </a:t>
            </a:r>
            <a:endParaRPr lang="en-US" dirty="0">
              <a:solidFill>
                <a:schemeClr val="accent3">
                  <a:lumMod val="75000"/>
                </a:schemeClr>
              </a:solidFill>
            </a:endParaRPr>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2814" b="2814"/>
          <a:stretch>
            <a:fillRect/>
          </a:stretch>
        </p:blipFill>
        <p:spPr/>
      </p:pic>
      <p:sp>
        <p:nvSpPr>
          <p:cNvPr id="7" name="Text Placeholder 6"/>
          <p:cNvSpPr>
            <a:spLocks noGrp="1"/>
          </p:cNvSpPr>
          <p:nvPr>
            <p:ph type="body" sz="half" idx="2"/>
          </p:nvPr>
        </p:nvSpPr>
        <p:spPr>
          <a:xfrm>
            <a:off x="228600" y="990600"/>
            <a:ext cx="2590800" cy="5257800"/>
          </a:xfrm>
        </p:spPr>
        <p:txBody>
          <a:bodyPr>
            <a:normAutofit fontScale="92500"/>
          </a:bodyPr>
          <a:lstStyle/>
          <a:p>
            <a:r>
              <a:rPr lang="en-US" dirty="0" smtClean="0">
                <a:solidFill>
                  <a:schemeClr val="tx1"/>
                </a:solidFill>
                <a:latin typeface="Courier New" pitchFamily="49" charset="0"/>
                <a:cs typeface="Courier New" pitchFamily="49" charset="0"/>
              </a:rPr>
              <a:t>The Dust Bowl was caused by a variety of factors, and can be considered both an environmental, or ecological disaster, or a man-made disaster.  The three main causes were:</a:t>
            </a:r>
          </a:p>
          <a:p>
            <a:r>
              <a:rPr lang="en-US" dirty="0" smtClean="0">
                <a:solidFill>
                  <a:schemeClr val="tx1"/>
                </a:solidFill>
                <a:latin typeface="Courier New" pitchFamily="49" charset="0"/>
                <a:cs typeface="Courier New" pitchFamily="49" charset="0"/>
              </a:rPr>
              <a:t>1.  Drought </a:t>
            </a:r>
          </a:p>
          <a:p>
            <a:r>
              <a:rPr lang="en-US" dirty="0" smtClean="0">
                <a:solidFill>
                  <a:schemeClr val="tx1"/>
                </a:solidFill>
                <a:latin typeface="Courier New" pitchFamily="49" charset="0"/>
                <a:cs typeface="Courier New" pitchFamily="49" charset="0"/>
              </a:rPr>
              <a:t>2.  Soil erosion</a:t>
            </a:r>
          </a:p>
          <a:p>
            <a:r>
              <a:rPr lang="en-US" dirty="0" smtClean="0">
                <a:solidFill>
                  <a:schemeClr val="tx1"/>
                </a:solidFill>
                <a:latin typeface="Courier New" pitchFamily="49" charset="0"/>
                <a:cs typeface="Courier New" pitchFamily="49" charset="0"/>
              </a:rPr>
              <a:t>3.  Wind storms</a:t>
            </a:r>
          </a:p>
          <a:p>
            <a:r>
              <a:rPr lang="en-US" dirty="0" smtClean="0">
                <a:solidFill>
                  <a:schemeClr val="tx1"/>
                </a:solidFill>
                <a:latin typeface="Courier New" pitchFamily="49" charset="0"/>
                <a:cs typeface="Courier New" pitchFamily="49" charset="0"/>
              </a:rPr>
              <a:t>Together, these three factors would result in the transformation of prairies into deserts over the course of the decade.</a:t>
            </a:r>
          </a:p>
        </p:txBody>
      </p:sp>
    </p:spTree>
    <p:extLst>
      <p:ext uri="{BB962C8B-B14F-4D97-AF65-F5344CB8AC3E}">
        <p14:creationId xmlns:p14="http://schemas.microsoft.com/office/powerpoint/2010/main" val="2612378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2"/>
          </p:nvPr>
        </p:nvSpPr>
        <p:spPr>
          <a:xfrm>
            <a:off x="381000" y="1066800"/>
            <a:ext cx="2362200" cy="5059363"/>
          </a:xfrm>
        </p:spPr>
        <p:txBody>
          <a:bodyPr>
            <a:normAutofit fontScale="92500"/>
          </a:bodyPr>
          <a:lstStyle/>
          <a:p>
            <a:r>
              <a:rPr lang="en-US" dirty="0" smtClean="0">
                <a:solidFill>
                  <a:schemeClr val="tx1"/>
                </a:solidFill>
                <a:latin typeface="Courier New" pitchFamily="49" charset="0"/>
                <a:cs typeface="Courier New" pitchFamily="49" charset="0"/>
              </a:rPr>
              <a:t>The novel </a:t>
            </a:r>
            <a:r>
              <a:rPr lang="en-US" i="1" u="sng" dirty="0" smtClean="0">
                <a:solidFill>
                  <a:schemeClr val="tx1"/>
                </a:solidFill>
                <a:latin typeface="Courier New" pitchFamily="49" charset="0"/>
                <a:cs typeface="Courier New" pitchFamily="49" charset="0"/>
              </a:rPr>
              <a:t>The Grapes of Wrath</a:t>
            </a:r>
            <a:r>
              <a:rPr lang="en-US" dirty="0" smtClean="0">
                <a:solidFill>
                  <a:schemeClr val="tx1"/>
                </a:solidFill>
                <a:latin typeface="Courier New" pitchFamily="49" charset="0"/>
                <a:cs typeface="Courier New" pitchFamily="49" charset="0"/>
              </a:rPr>
              <a:t>, which described the fictional </a:t>
            </a:r>
            <a:r>
              <a:rPr lang="en-US" dirty="0" err="1" smtClean="0">
                <a:solidFill>
                  <a:schemeClr val="tx1"/>
                </a:solidFill>
                <a:latin typeface="Courier New" pitchFamily="49" charset="0"/>
                <a:cs typeface="Courier New" pitchFamily="49" charset="0"/>
              </a:rPr>
              <a:t>Joad</a:t>
            </a:r>
            <a:r>
              <a:rPr lang="en-US" dirty="0" smtClean="0">
                <a:solidFill>
                  <a:schemeClr val="tx1"/>
                </a:solidFill>
                <a:latin typeface="Courier New" pitchFamily="49" charset="0"/>
                <a:cs typeface="Courier New" pitchFamily="49" charset="0"/>
              </a:rPr>
              <a:t> family’s trials and tribulations during the Dust Bowl, gave many Americans a glimpse into the life of the so-called “Okies” who had been forced to abandon their homes. The John Ford film version of the novel is still considered one of the greatest American films produced from the period.</a:t>
            </a:r>
            <a:endParaRPr lang="en-US" dirty="0">
              <a:solidFill>
                <a:schemeClr val="tx1"/>
              </a:solidFill>
              <a:latin typeface="Courier New" pitchFamily="49" charset="0"/>
              <a:cs typeface="Courier New" pitchFamily="49" charset="0"/>
            </a:endParaRPr>
          </a:p>
        </p:txBody>
      </p:sp>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038475" y="685800"/>
            <a:ext cx="2828925" cy="4105275"/>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7400" y="1703044"/>
            <a:ext cx="2943225" cy="4528038"/>
          </a:xfrm>
          <a:prstGeom prst="rect">
            <a:avLst/>
          </a:prstGeom>
        </p:spPr>
      </p:pic>
    </p:spTree>
    <p:extLst>
      <p:ext uri="{BB962C8B-B14F-4D97-AF65-F5344CB8AC3E}">
        <p14:creationId xmlns:p14="http://schemas.microsoft.com/office/powerpoint/2010/main" val="10843168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762000"/>
            <a:ext cx="2362200" cy="1295400"/>
          </a:xfrm>
        </p:spPr>
        <p:txBody>
          <a:bodyPr>
            <a:normAutofit fontScale="90000"/>
          </a:bodyPr>
          <a:lstStyle/>
          <a:p>
            <a:r>
              <a:rPr lang="en-US" dirty="0" smtClean="0">
                <a:solidFill>
                  <a:schemeClr val="tx1"/>
                </a:solidFill>
              </a:rPr>
              <a:t>The Dust Bowl’s Redemption – The Rains of 1939  </a:t>
            </a:r>
            <a:endParaRPr lang="en-US" dirty="0">
              <a:solidFill>
                <a:schemeClr val="tx1"/>
              </a:solidFill>
            </a:endParaRPr>
          </a:p>
        </p:txBody>
      </p:sp>
      <p:sp>
        <p:nvSpPr>
          <p:cNvPr id="6" name="Text Placeholder 5"/>
          <p:cNvSpPr>
            <a:spLocks noGrp="1"/>
          </p:cNvSpPr>
          <p:nvPr>
            <p:ph type="body" idx="2"/>
          </p:nvPr>
        </p:nvSpPr>
        <p:spPr>
          <a:xfrm>
            <a:off x="152400" y="2057400"/>
            <a:ext cx="2743200" cy="4343400"/>
          </a:xfrm>
        </p:spPr>
        <p:txBody>
          <a:bodyPr>
            <a:normAutofit fontScale="92500" lnSpcReduction="10000"/>
          </a:bodyPr>
          <a:lstStyle/>
          <a:p>
            <a:r>
              <a:rPr lang="en-US" dirty="0" smtClean="0">
                <a:solidFill>
                  <a:schemeClr val="tx1"/>
                </a:solidFill>
                <a:latin typeface="Courier New" pitchFamily="49" charset="0"/>
                <a:cs typeface="Courier New" pitchFamily="49" charset="0"/>
              </a:rPr>
              <a:t>As with all trying times, the Dust Bowl would come to an end.  In the fall of 1939, the rains returned.  Although efforts at soil conservation would take decades to succeed, much of the Dust Bowl region has become productive agricultural land again – thanks to American mechanization, fertilization, irrigation, hybrid crop experimentation, and good old fashioned work ethic.</a:t>
            </a:r>
            <a:endParaRPr lang="en-US" dirty="0">
              <a:solidFill>
                <a:schemeClr val="tx1"/>
              </a:solidFill>
              <a:latin typeface="Courier New" pitchFamily="49" charset="0"/>
              <a:cs typeface="Courier New" pitchFamily="49" charset="0"/>
            </a:endParaRPr>
          </a:p>
        </p:txBody>
      </p:sp>
      <p:pic>
        <p:nvPicPr>
          <p:cNvPr id="7" name="Content Placeholder 6" descr="Dust Bowl Sand Dune.jpg"/>
          <p:cNvPicPr>
            <a:picLocks noGrp="1" noChangeAspect="1"/>
          </p:cNvPicPr>
          <p:nvPr>
            <p:ph sz="quarter" idx="1"/>
          </p:nvPr>
        </p:nvPicPr>
        <p:blipFill>
          <a:blip r:embed="rId2" cstate="print"/>
          <a:stretch>
            <a:fillRect/>
          </a:stretch>
        </p:blipFill>
        <p:spPr>
          <a:xfrm>
            <a:off x="3124200" y="2218790"/>
            <a:ext cx="5638800" cy="2344220"/>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2209800" cy="762000"/>
          </a:xfrm>
        </p:spPr>
        <p:txBody>
          <a:bodyPr>
            <a:normAutofit fontScale="90000"/>
          </a:bodyPr>
          <a:lstStyle/>
          <a:p>
            <a:r>
              <a:rPr lang="en-US" sz="1800" dirty="0" smtClean="0">
                <a:solidFill>
                  <a:schemeClr val="tx1"/>
                </a:solidFill>
              </a:rPr>
              <a:t>The End of the Great Depression</a:t>
            </a:r>
            <a:endParaRPr lang="en-US" sz="1800" dirty="0">
              <a:solidFill>
                <a:schemeClr val="tx1"/>
              </a:solidFill>
            </a:endParaRPr>
          </a:p>
        </p:txBody>
      </p:sp>
      <p:sp>
        <p:nvSpPr>
          <p:cNvPr id="3" name="Text Placeholder 2"/>
          <p:cNvSpPr>
            <a:spLocks noGrp="1"/>
          </p:cNvSpPr>
          <p:nvPr>
            <p:ph type="body" idx="2"/>
          </p:nvPr>
        </p:nvSpPr>
        <p:spPr>
          <a:xfrm>
            <a:off x="152400" y="1752600"/>
            <a:ext cx="2743200" cy="4419600"/>
          </a:xfrm>
        </p:spPr>
        <p:txBody>
          <a:bodyPr>
            <a:noAutofit/>
          </a:bodyPr>
          <a:lstStyle/>
          <a:p>
            <a:r>
              <a:rPr lang="en-US" sz="1400" dirty="0" smtClean="0">
                <a:solidFill>
                  <a:schemeClr val="tx1"/>
                </a:solidFill>
                <a:latin typeface="Courier New" pitchFamily="49" charset="0"/>
                <a:cs typeface="Courier New" pitchFamily="49" charset="0"/>
              </a:rPr>
              <a:t>What brought the Great Depression to an end is decidedly more complicated.  Many historians give partial credit to Franklin Roosevelt’s New Deal, which inspired confidence in many Americans, revitalized the banks, and even restored productivity in certain markets.  But even in the early 1940s, the USA was no where near the prosperity of the 1920s – and many New Deal programs failed to have the expected positive impact.</a:t>
            </a:r>
            <a:endParaRPr lang="en-US" sz="1400" dirty="0">
              <a:solidFill>
                <a:schemeClr val="tx1"/>
              </a:solidFill>
              <a:latin typeface="Courier New" pitchFamily="49" charset="0"/>
              <a:cs typeface="Courier New" pitchFamily="49" charset="0"/>
            </a:endParaRPr>
          </a:p>
        </p:txBody>
      </p:sp>
      <p:pic>
        <p:nvPicPr>
          <p:cNvPr id="5" name="Content Placeholder 4" descr="The New Deal Political Cartoon.jpg"/>
          <p:cNvPicPr>
            <a:picLocks noGrp="1" noChangeAspect="1"/>
          </p:cNvPicPr>
          <p:nvPr>
            <p:ph sz="quarter" idx="1"/>
          </p:nvPr>
        </p:nvPicPr>
        <p:blipFill>
          <a:blip r:embed="rId2" cstate="print"/>
          <a:stretch>
            <a:fillRect/>
          </a:stretch>
        </p:blipFill>
        <p:spPr>
          <a:xfrm>
            <a:off x="3124200" y="847174"/>
            <a:ext cx="5638800" cy="5087451"/>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Consequences of the Dust Bowl</a:t>
            </a:r>
            <a:endParaRPr lang="en-US" dirty="0"/>
          </a:p>
        </p:txBody>
      </p:sp>
      <p:sp>
        <p:nvSpPr>
          <p:cNvPr id="6" name="Content Placeholder 5"/>
          <p:cNvSpPr>
            <a:spLocks noGrp="1"/>
          </p:cNvSpPr>
          <p:nvPr>
            <p:ph sz="quarter" idx="1"/>
          </p:nvPr>
        </p:nvSpPr>
        <p:spPr/>
        <p:txBody>
          <a:bodyPr>
            <a:normAutofit fontScale="70000" lnSpcReduction="20000"/>
          </a:bodyPr>
          <a:lstStyle/>
          <a:p>
            <a:pPr marL="0" indent="0">
              <a:buNone/>
            </a:pPr>
            <a:endParaRPr lang="en-US" dirty="0" smtClean="0"/>
          </a:p>
          <a:p>
            <a:r>
              <a:rPr lang="en-US" dirty="0" smtClean="0">
                <a:latin typeface="Courier New" pitchFamily="49" charset="0"/>
                <a:cs typeface="Courier New" pitchFamily="49" charset="0"/>
              </a:rPr>
              <a:t>1.  The Great Plains were destroyed by soil erosion, and drought.  The land was no longer productive.</a:t>
            </a:r>
          </a:p>
          <a:p>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2.  Farmers lost their land and were forced to emigrate from the Dust Bowl region. </a:t>
            </a:r>
          </a:p>
          <a:p>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3.  In California, migrant workers were crowded out other groups of pickers: Mexican-Americans, Chinese-Americans, and Filipino-Americans among others. </a:t>
            </a:r>
          </a:p>
          <a:p>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4.  The health of the people – due to lung diseases and later due to malnutrition, pellagra, and communicable illnesses – was damaged. </a:t>
            </a:r>
          </a:p>
          <a:p>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5.  Farmers learned new techniques of soil conservation and crop rotation. </a:t>
            </a:r>
            <a:endParaRPr lang="en-US" dirty="0">
              <a:latin typeface="Courier New" pitchFamily="49" charset="0"/>
              <a:cs typeface="Courier New" pitchFamily="49" charset="0"/>
            </a:endParaRPr>
          </a:p>
        </p:txBody>
      </p:sp>
    </p:spTree>
    <p:extLst>
      <p:ext uri="{BB962C8B-B14F-4D97-AF65-F5344CB8AC3E}">
        <p14:creationId xmlns:p14="http://schemas.microsoft.com/office/powerpoint/2010/main" val="9246649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100" dirty="0" smtClean="0">
                <a:solidFill>
                  <a:schemeClr val="tx1"/>
                </a:solidFill>
              </a:rPr>
              <a:t>The Bombing of Pearl Harbor</a:t>
            </a:r>
            <a:endParaRPr lang="en-US" sz="2100" dirty="0">
              <a:solidFill>
                <a:schemeClr val="tx1"/>
              </a:solidFill>
            </a:endParaRPr>
          </a:p>
        </p:txBody>
      </p:sp>
      <p:sp>
        <p:nvSpPr>
          <p:cNvPr id="3" name="Text Placeholder 2"/>
          <p:cNvSpPr>
            <a:spLocks noGrp="1"/>
          </p:cNvSpPr>
          <p:nvPr>
            <p:ph type="body" idx="2"/>
          </p:nvPr>
        </p:nvSpPr>
        <p:spPr/>
        <p:txBody>
          <a:bodyPr>
            <a:normAutofit fontScale="92500" lnSpcReduction="20000"/>
          </a:bodyPr>
          <a:lstStyle/>
          <a:p>
            <a:r>
              <a:rPr lang="en-US" dirty="0" smtClean="0">
                <a:solidFill>
                  <a:schemeClr val="tx1"/>
                </a:solidFill>
                <a:latin typeface="Courier New" pitchFamily="49" charset="0"/>
                <a:cs typeface="Courier New" pitchFamily="49" charset="0"/>
              </a:rPr>
              <a:t>Everyone agrees on this point, though.  The Great Depression came to an immediate end on December 7</a:t>
            </a:r>
            <a:r>
              <a:rPr lang="en-US" baseline="30000" dirty="0" smtClean="0">
                <a:solidFill>
                  <a:schemeClr val="tx1"/>
                </a:solidFill>
                <a:latin typeface="Courier New" pitchFamily="49" charset="0"/>
                <a:cs typeface="Courier New" pitchFamily="49" charset="0"/>
              </a:rPr>
              <a:t>th</a:t>
            </a:r>
            <a:r>
              <a:rPr lang="en-US" dirty="0" smtClean="0">
                <a:solidFill>
                  <a:schemeClr val="tx1"/>
                </a:solidFill>
                <a:latin typeface="Courier New" pitchFamily="49" charset="0"/>
                <a:cs typeface="Courier New" pitchFamily="49" charset="0"/>
              </a:rPr>
              <a:t>, 1941  - the day the Japanese launched a surprise attack on Pearl Harbor in Hawaii.  On December 8</a:t>
            </a:r>
            <a:r>
              <a:rPr lang="en-US" baseline="30000" dirty="0" smtClean="0">
                <a:solidFill>
                  <a:schemeClr val="tx1"/>
                </a:solidFill>
                <a:latin typeface="Courier New" pitchFamily="49" charset="0"/>
                <a:cs typeface="Courier New" pitchFamily="49" charset="0"/>
              </a:rPr>
              <a:t>th</a:t>
            </a:r>
            <a:r>
              <a:rPr lang="en-US" dirty="0" smtClean="0">
                <a:solidFill>
                  <a:schemeClr val="tx1"/>
                </a:solidFill>
                <a:latin typeface="Courier New" pitchFamily="49" charset="0"/>
                <a:cs typeface="Courier New" pitchFamily="49" charset="0"/>
              </a:rPr>
              <a:t>, everyone in America was employed, as wartime productivity and service redefined the economy – and society, and government – permanently. </a:t>
            </a:r>
            <a:endParaRPr lang="en-US" dirty="0">
              <a:solidFill>
                <a:schemeClr val="tx1"/>
              </a:solidFill>
              <a:latin typeface="Courier New" pitchFamily="49" charset="0"/>
              <a:cs typeface="Courier New" pitchFamily="49" charset="0"/>
            </a:endParaRPr>
          </a:p>
        </p:txBody>
      </p:sp>
      <p:pic>
        <p:nvPicPr>
          <p:cNvPr id="5" name="Content Placeholder 4" descr="Rosie the Riveter.jpg"/>
          <p:cNvPicPr>
            <a:picLocks noGrp="1" noChangeAspect="1"/>
          </p:cNvPicPr>
          <p:nvPr>
            <p:ph sz="quarter" idx="1"/>
          </p:nvPr>
        </p:nvPicPr>
        <p:blipFill>
          <a:blip r:embed="rId2" cstate="print"/>
          <a:stretch>
            <a:fillRect/>
          </a:stretch>
        </p:blipFill>
        <p:spPr>
          <a:xfrm>
            <a:off x="3911953" y="685800"/>
            <a:ext cx="4063293" cy="54102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1800" dirty="0" smtClean="0">
                <a:solidFill>
                  <a:schemeClr val="tx1"/>
                </a:solidFill>
              </a:rPr>
              <a:t>The Great Plains Region Impacted by the Dust Bowl</a:t>
            </a:r>
            <a:endParaRPr lang="en-US" sz="1800" dirty="0">
              <a:solidFill>
                <a:schemeClr val="tx1"/>
              </a:solidFill>
            </a:endParaRPr>
          </a:p>
        </p:txBody>
      </p:sp>
      <p:sp>
        <p:nvSpPr>
          <p:cNvPr id="6" name="Text Placeholder 5"/>
          <p:cNvSpPr>
            <a:spLocks noGrp="1"/>
          </p:cNvSpPr>
          <p:nvPr>
            <p:ph type="body" idx="2"/>
          </p:nvPr>
        </p:nvSpPr>
        <p:spPr>
          <a:xfrm>
            <a:off x="152400" y="1905000"/>
            <a:ext cx="2667000" cy="4267200"/>
          </a:xfrm>
        </p:spPr>
        <p:txBody>
          <a:bodyPr>
            <a:noAutofit/>
          </a:bodyPr>
          <a:lstStyle/>
          <a:p>
            <a:r>
              <a:rPr lang="en-US" sz="1700" dirty="0" smtClean="0">
                <a:solidFill>
                  <a:schemeClr val="tx1"/>
                </a:solidFill>
                <a:latin typeface="Courier New" pitchFamily="49" charset="0"/>
                <a:cs typeface="Courier New" pitchFamily="49" charset="0"/>
              </a:rPr>
              <a:t>The worst areas of the Dust Bowl are pictured here – the panhandles of Oklahoma and Texas, the western reaches of Kansas, and the eastern portions of Colorado and New Mexico were essentially reduced to bedrock.  Families were forced to migrate from the Great Plains just to survive.</a:t>
            </a:r>
            <a:endParaRPr lang="en-US" sz="1700" dirty="0">
              <a:solidFill>
                <a:schemeClr val="tx1"/>
              </a:solidFill>
              <a:latin typeface="Courier New" pitchFamily="49" charset="0"/>
              <a:cs typeface="Courier New" pitchFamily="49" charset="0"/>
            </a:endParaRPr>
          </a:p>
        </p:txBody>
      </p:sp>
      <p:pic>
        <p:nvPicPr>
          <p:cNvPr id="7" name="Content Placeholder 6" descr="Dust Bowl.gif"/>
          <p:cNvPicPr>
            <a:picLocks noGrp="1" noChangeAspect="1"/>
          </p:cNvPicPr>
          <p:nvPr>
            <p:ph sz="quarter" idx="1"/>
          </p:nvPr>
        </p:nvPicPr>
        <p:blipFill>
          <a:blip r:embed="rId2" cstate="print"/>
          <a:stretch>
            <a:fillRect/>
          </a:stretch>
        </p:blipFill>
        <p:spPr>
          <a:xfrm>
            <a:off x="3025942" y="1371600"/>
            <a:ext cx="5832910" cy="41148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90600"/>
            <a:ext cx="2438400" cy="1447800"/>
          </a:xfrm>
        </p:spPr>
        <p:txBody>
          <a:bodyPr/>
          <a:lstStyle/>
          <a:p>
            <a:r>
              <a:rPr lang="en-US" dirty="0" smtClean="0">
                <a:solidFill>
                  <a:schemeClr val="tx1"/>
                </a:solidFill>
              </a:rPr>
              <a:t>The Five (5) Most Heavily Damaged States: </a:t>
            </a:r>
            <a:endParaRPr lang="en-US" dirty="0">
              <a:solidFill>
                <a:schemeClr val="tx1"/>
              </a:solidFill>
            </a:endParaRPr>
          </a:p>
        </p:txBody>
      </p:sp>
      <p:sp>
        <p:nvSpPr>
          <p:cNvPr id="6" name="Text Placeholder 5"/>
          <p:cNvSpPr>
            <a:spLocks noGrp="1"/>
          </p:cNvSpPr>
          <p:nvPr>
            <p:ph type="body" idx="2"/>
          </p:nvPr>
        </p:nvSpPr>
        <p:spPr>
          <a:xfrm>
            <a:off x="381000" y="2514600"/>
            <a:ext cx="2362200" cy="3611563"/>
          </a:xfrm>
        </p:spPr>
        <p:txBody>
          <a:bodyPr>
            <a:noAutofit/>
          </a:bodyPr>
          <a:lstStyle/>
          <a:p>
            <a:pPr>
              <a:lnSpc>
                <a:spcPct val="150000"/>
              </a:lnSpc>
            </a:pPr>
            <a:r>
              <a:rPr lang="en-US" sz="1800" dirty="0" smtClean="0">
                <a:solidFill>
                  <a:schemeClr val="tx1"/>
                </a:solidFill>
                <a:latin typeface="Courier New" pitchFamily="49" charset="0"/>
                <a:cs typeface="Courier New" pitchFamily="49" charset="0"/>
              </a:rPr>
              <a:t>  Texas</a:t>
            </a:r>
            <a:endParaRPr lang="en-US" sz="1800" dirty="0">
              <a:solidFill>
                <a:schemeClr val="tx1"/>
              </a:solidFill>
              <a:latin typeface="Courier New" pitchFamily="49" charset="0"/>
              <a:cs typeface="Courier New" pitchFamily="49" charset="0"/>
            </a:endParaRPr>
          </a:p>
          <a:p>
            <a:pPr marL="285750" indent="-285750">
              <a:lnSpc>
                <a:spcPct val="150000"/>
              </a:lnSpc>
              <a:buFont typeface="Wingdings" pitchFamily="2" charset="2"/>
              <a:buChar char="Ø"/>
            </a:pPr>
            <a:r>
              <a:rPr lang="en-US" sz="1800" dirty="0" smtClean="0">
                <a:solidFill>
                  <a:schemeClr val="tx1"/>
                </a:solidFill>
                <a:latin typeface="Courier New" pitchFamily="49" charset="0"/>
                <a:cs typeface="Courier New" pitchFamily="49" charset="0"/>
              </a:rPr>
              <a:t>Oklahoma</a:t>
            </a:r>
            <a:endParaRPr lang="en-US" sz="1800" dirty="0">
              <a:solidFill>
                <a:schemeClr val="tx1"/>
              </a:solidFill>
              <a:latin typeface="Courier New" pitchFamily="49" charset="0"/>
              <a:cs typeface="Courier New" pitchFamily="49" charset="0"/>
            </a:endParaRPr>
          </a:p>
          <a:p>
            <a:pPr marL="285750" indent="-285750">
              <a:lnSpc>
                <a:spcPct val="150000"/>
              </a:lnSpc>
              <a:buFont typeface="Wingdings" pitchFamily="2" charset="2"/>
              <a:buChar char="Ø"/>
            </a:pPr>
            <a:r>
              <a:rPr lang="en-US" sz="1800" dirty="0" smtClean="0">
                <a:solidFill>
                  <a:schemeClr val="tx1"/>
                </a:solidFill>
                <a:latin typeface="Courier New" pitchFamily="49" charset="0"/>
                <a:cs typeface="Courier New" pitchFamily="49" charset="0"/>
              </a:rPr>
              <a:t>Kansas</a:t>
            </a:r>
            <a:endParaRPr lang="en-US" sz="1800" dirty="0">
              <a:solidFill>
                <a:schemeClr val="tx1"/>
              </a:solidFill>
              <a:latin typeface="Courier New" pitchFamily="49" charset="0"/>
              <a:cs typeface="Courier New" pitchFamily="49" charset="0"/>
            </a:endParaRPr>
          </a:p>
          <a:p>
            <a:pPr marL="285750" indent="-285750">
              <a:lnSpc>
                <a:spcPct val="150000"/>
              </a:lnSpc>
              <a:buFont typeface="Wingdings" pitchFamily="2" charset="2"/>
              <a:buChar char="Ø"/>
            </a:pPr>
            <a:r>
              <a:rPr lang="en-US" sz="1800" dirty="0" smtClean="0">
                <a:solidFill>
                  <a:schemeClr val="tx1"/>
                </a:solidFill>
                <a:latin typeface="Courier New" pitchFamily="49" charset="0"/>
                <a:cs typeface="Courier New" pitchFamily="49" charset="0"/>
              </a:rPr>
              <a:t>Colorado</a:t>
            </a:r>
            <a:endParaRPr lang="en-US" sz="1800" dirty="0">
              <a:solidFill>
                <a:schemeClr val="tx1"/>
              </a:solidFill>
              <a:latin typeface="Courier New" pitchFamily="49" charset="0"/>
              <a:cs typeface="Courier New" pitchFamily="49" charset="0"/>
            </a:endParaRPr>
          </a:p>
          <a:p>
            <a:pPr marL="285750" indent="-285750">
              <a:lnSpc>
                <a:spcPct val="150000"/>
              </a:lnSpc>
              <a:buFont typeface="Wingdings" pitchFamily="2" charset="2"/>
              <a:buChar char="Ø"/>
            </a:pPr>
            <a:r>
              <a:rPr lang="en-US" sz="1800" dirty="0" smtClean="0">
                <a:solidFill>
                  <a:schemeClr val="tx1"/>
                </a:solidFill>
                <a:latin typeface="Courier New" pitchFamily="49" charset="0"/>
                <a:cs typeface="Courier New" pitchFamily="49" charset="0"/>
              </a:rPr>
              <a:t>New Mexico</a:t>
            </a:r>
          </a:p>
        </p:txBody>
      </p:sp>
      <p:pic>
        <p:nvPicPr>
          <p:cNvPr id="3" name="Content Placeholder 2"/>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124200" y="609600"/>
            <a:ext cx="5344834" cy="5638800"/>
          </a:xfrm>
        </p:spPr>
      </p:pic>
    </p:spTree>
    <p:extLst>
      <p:ext uri="{BB962C8B-B14F-4D97-AF65-F5344CB8AC3E}">
        <p14:creationId xmlns:p14="http://schemas.microsoft.com/office/powerpoint/2010/main" val="4004977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2362200" cy="381000"/>
          </a:xfrm>
        </p:spPr>
        <p:txBody>
          <a:bodyPr>
            <a:normAutofit fontScale="90000"/>
          </a:bodyPr>
          <a:lstStyle/>
          <a:p>
            <a:r>
              <a:rPr lang="en-US" dirty="0" smtClean="0">
                <a:solidFill>
                  <a:schemeClr val="tx1"/>
                </a:solidFill>
              </a:rPr>
              <a:t>The Dust Bowl</a:t>
            </a:r>
            <a:endParaRPr lang="en-US" dirty="0">
              <a:solidFill>
                <a:schemeClr val="tx1"/>
              </a:solidFill>
            </a:endParaRPr>
          </a:p>
        </p:txBody>
      </p:sp>
      <p:sp>
        <p:nvSpPr>
          <p:cNvPr id="3" name="Text Placeholder 2"/>
          <p:cNvSpPr>
            <a:spLocks noGrp="1"/>
          </p:cNvSpPr>
          <p:nvPr>
            <p:ph type="body" idx="2"/>
          </p:nvPr>
        </p:nvSpPr>
        <p:spPr>
          <a:xfrm>
            <a:off x="152400" y="1295400"/>
            <a:ext cx="2667000" cy="5029200"/>
          </a:xfrm>
        </p:spPr>
        <p:txBody>
          <a:bodyPr>
            <a:normAutofit lnSpcReduction="10000"/>
          </a:bodyPr>
          <a:lstStyle/>
          <a:p>
            <a:r>
              <a:rPr lang="en-US" dirty="0" smtClean="0">
                <a:solidFill>
                  <a:schemeClr val="tx1"/>
                </a:solidFill>
                <a:latin typeface="Courier New" pitchFamily="49" charset="0"/>
                <a:cs typeface="Courier New" pitchFamily="49" charset="0"/>
              </a:rPr>
              <a:t>This map illustrates the impact of the Dust Bowl on  other regions – the dry soil literally blackened the skies.  It covered the ground, smothering living things – plants, animals, and humans alike.  Crops were destroyed by Dust Bowl storms from the plains of South Dakota to the Gulf Coast of Texas, and ships sailing across the Atlantic were coated in a thin filmy layer of dust from the atmosphere.</a:t>
            </a:r>
            <a:endParaRPr lang="en-US" dirty="0">
              <a:solidFill>
                <a:schemeClr val="tx1"/>
              </a:solidFill>
              <a:latin typeface="Courier New" pitchFamily="49" charset="0"/>
              <a:cs typeface="Courier New" pitchFamily="49" charset="0"/>
            </a:endParaRPr>
          </a:p>
        </p:txBody>
      </p:sp>
      <p:pic>
        <p:nvPicPr>
          <p:cNvPr id="5" name="Content Placeholder 4" descr="Dust Bowl Map.jpg"/>
          <p:cNvPicPr>
            <a:picLocks noGrp="1" noChangeAspect="1"/>
          </p:cNvPicPr>
          <p:nvPr>
            <p:ph sz="quarter" idx="1"/>
          </p:nvPr>
        </p:nvPicPr>
        <p:blipFill>
          <a:blip r:embed="rId2" cstate="print"/>
          <a:stretch>
            <a:fillRect/>
          </a:stretch>
        </p:blipFill>
        <p:spPr>
          <a:xfrm>
            <a:off x="4038600" y="833437"/>
            <a:ext cx="3810000" cy="5114925"/>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914400"/>
            <a:ext cx="2362200" cy="990600"/>
          </a:xfrm>
        </p:spPr>
        <p:txBody>
          <a:bodyPr>
            <a:normAutofit fontScale="90000"/>
          </a:bodyPr>
          <a:lstStyle/>
          <a:p>
            <a:r>
              <a:rPr lang="en-US" dirty="0" smtClean="0">
                <a:solidFill>
                  <a:schemeClr val="tx1"/>
                </a:solidFill>
              </a:rPr>
              <a:t>Clouds of Dust on the Great Plains</a:t>
            </a:r>
            <a:endParaRPr lang="en-US" dirty="0">
              <a:solidFill>
                <a:schemeClr val="tx1"/>
              </a:solidFill>
            </a:endParaRPr>
          </a:p>
        </p:txBody>
      </p:sp>
      <p:sp>
        <p:nvSpPr>
          <p:cNvPr id="3" name="Text Placeholder 2"/>
          <p:cNvSpPr>
            <a:spLocks noGrp="1"/>
          </p:cNvSpPr>
          <p:nvPr>
            <p:ph type="body" idx="2"/>
          </p:nvPr>
        </p:nvSpPr>
        <p:spPr>
          <a:xfrm>
            <a:off x="152400" y="1905000"/>
            <a:ext cx="2743200" cy="4297363"/>
          </a:xfrm>
        </p:spPr>
        <p:txBody>
          <a:bodyPr>
            <a:noAutofit/>
          </a:bodyPr>
          <a:lstStyle/>
          <a:p>
            <a:r>
              <a:rPr lang="en-US" dirty="0" smtClean="0">
                <a:solidFill>
                  <a:schemeClr val="tx1"/>
                </a:solidFill>
                <a:latin typeface="Courier New" pitchFamily="49" charset="0"/>
                <a:cs typeface="Courier New" pitchFamily="49" charset="0"/>
              </a:rPr>
              <a:t>The Dust Bowl was part environmental disaster, and part man-made disaster.  The image captured here shows the origins of the Dust Bowl – the land is arid to begin with, but years of drought reduced the soil to a fine silt, dusty and ready to take flight.  When the winds picked up, clouds of dust lifted off, and escalated.</a:t>
            </a:r>
            <a:endParaRPr lang="en-US" dirty="0">
              <a:solidFill>
                <a:schemeClr val="tx1"/>
              </a:solidFill>
              <a:latin typeface="Courier New" pitchFamily="49" charset="0"/>
              <a:cs typeface="Courier New" pitchFamily="49" charset="0"/>
            </a:endParaRPr>
          </a:p>
        </p:txBody>
      </p:sp>
      <p:pic>
        <p:nvPicPr>
          <p:cNvPr id="5" name="Content Placeholder 4" descr="Kansas Dust Bowl Image.jpg"/>
          <p:cNvPicPr>
            <a:picLocks noGrp="1" noChangeAspect="1"/>
          </p:cNvPicPr>
          <p:nvPr>
            <p:ph sz="quarter" idx="1"/>
          </p:nvPr>
        </p:nvPicPr>
        <p:blipFill>
          <a:blip r:embed="rId2" cstate="print"/>
          <a:stretch>
            <a:fillRect/>
          </a:stretch>
        </p:blipFill>
        <p:spPr>
          <a:xfrm>
            <a:off x="3124200" y="1438428"/>
            <a:ext cx="5638800" cy="3904944"/>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Ecological Devastation</a:t>
            </a:r>
            <a:endParaRPr lang="en-US" dirty="0">
              <a:solidFill>
                <a:schemeClr val="tx1"/>
              </a:solidFill>
            </a:endParaRPr>
          </a:p>
        </p:txBody>
      </p:sp>
      <p:sp>
        <p:nvSpPr>
          <p:cNvPr id="3" name="Text Placeholder 2"/>
          <p:cNvSpPr>
            <a:spLocks noGrp="1"/>
          </p:cNvSpPr>
          <p:nvPr>
            <p:ph type="body" idx="2"/>
          </p:nvPr>
        </p:nvSpPr>
        <p:spPr>
          <a:xfrm>
            <a:off x="228600" y="1981200"/>
            <a:ext cx="2743200" cy="4144963"/>
          </a:xfrm>
        </p:spPr>
        <p:txBody>
          <a:bodyPr>
            <a:noAutofit/>
          </a:bodyPr>
          <a:lstStyle/>
          <a:p>
            <a:r>
              <a:rPr lang="en-US" sz="1800" dirty="0" smtClean="0">
                <a:solidFill>
                  <a:schemeClr val="tx1"/>
                </a:solidFill>
                <a:latin typeface="Courier New" pitchFamily="49" charset="0"/>
                <a:cs typeface="Courier New" pitchFamily="49" charset="0"/>
              </a:rPr>
              <a:t>Once profitable homesteads were now reduced to unproductive deserts.  The families who lived on these farms slowly lost profits, had their homes foreclosed on by banks, and were forced to leave simply for the sake of survival.</a:t>
            </a:r>
            <a:endParaRPr lang="en-US" sz="1800" dirty="0">
              <a:solidFill>
                <a:schemeClr val="tx1"/>
              </a:solidFill>
              <a:latin typeface="Courier New" pitchFamily="49" charset="0"/>
              <a:cs typeface="Courier New" pitchFamily="49" charset="0"/>
            </a:endParaRPr>
          </a:p>
        </p:txBody>
      </p:sp>
      <p:pic>
        <p:nvPicPr>
          <p:cNvPr id="5" name="Content Placeholder 4" descr="Dust Bowl Drought.jpg"/>
          <p:cNvPicPr>
            <a:picLocks noGrp="1" noChangeAspect="1"/>
          </p:cNvPicPr>
          <p:nvPr>
            <p:ph sz="quarter" idx="1"/>
          </p:nvPr>
        </p:nvPicPr>
        <p:blipFill>
          <a:blip r:embed="rId2" cstate="print"/>
          <a:stretch>
            <a:fillRect/>
          </a:stretch>
        </p:blipFill>
        <p:spPr>
          <a:xfrm>
            <a:off x="3124200" y="1199823"/>
            <a:ext cx="5638800" cy="4382153"/>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4400" dirty="0" smtClean="0"/>
              <a:t>A Family in Transit</a:t>
            </a:r>
            <a:endParaRPr lang="en-US" sz="4400" dirty="0"/>
          </a:p>
        </p:txBody>
      </p:sp>
      <p:pic>
        <p:nvPicPr>
          <p:cNvPr id="8" name="Picture Placeholder 7" descr="Dust Bowl Family.jpg"/>
          <p:cNvPicPr>
            <a:picLocks noGrp="1" noChangeAspect="1"/>
          </p:cNvPicPr>
          <p:nvPr>
            <p:ph type="pic" idx="1"/>
          </p:nvPr>
        </p:nvPicPr>
        <p:blipFill>
          <a:blip r:embed="rId2" cstate="print"/>
          <a:srcRect t="1622" b="1622"/>
          <a:stretch>
            <a:fillRect/>
          </a:stretch>
        </p:blipFill>
        <p:spPr/>
      </p:pic>
      <p:sp>
        <p:nvSpPr>
          <p:cNvPr id="7" name="Text Placeholder 6"/>
          <p:cNvSpPr>
            <a:spLocks noGrp="1"/>
          </p:cNvSpPr>
          <p:nvPr>
            <p:ph type="body" sz="half" idx="2"/>
          </p:nvPr>
        </p:nvSpPr>
        <p:spPr/>
        <p:txBody>
          <a:bodyPr>
            <a:normAutofit/>
          </a:bodyPr>
          <a:lstStyle/>
          <a:p>
            <a:r>
              <a:rPr lang="en-US" dirty="0" smtClean="0">
                <a:solidFill>
                  <a:schemeClr val="tx1"/>
                </a:solidFill>
                <a:latin typeface="Courier New" pitchFamily="49" charset="0"/>
                <a:cs typeface="Courier New" pitchFamily="49" charset="0"/>
              </a:rPr>
              <a:t>As crops withered away in the fields and farmland was reduced to sandy dunes and bedrock, migrant families were forced to abandon their homesteads.  Many families found themselves in a plight similar to this family’s – they had to walk their way off the plains, discern where buried roads were located, and evacuate the region with nothing. </a:t>
            </a:r>
            <a:endParaRPr lang="en-US" dirty="0">
              <a:solidFill>
                <a:schemeClr val="tx1"/>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633</TotalTime>
  <Words>1891</Words>
  <Application>Microsoft Office PowerPoint</Application>
  <PresentationFormat>On-screen Show (4:3)</PresentationFormat>
  <Paragraphs>98</Paragraphs>
  <Slides>34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Courier New</vt:lpstr>
      <vt:lpstr>Georgia</vt:lpstr>
      <vt:lpstr>Wingdings</vt:lpstr>
      <vt:lpstr>Wingdings 2</vt:lpstr>
      <vt:lpstr>Civic</vt:lpstr>
      <vt:lpstr>The Dust Bowl</vt:lpstr>
      <vt:lpstr>The Dust Bowl </vt:lpstr>
      <vt:lpstr>THE CAUSES OF THE DUST BOWL: POOR SOIL CONSERVATION METHODS, DROUGHT, &amp; WIND </vt:lpstr>
      <vt:lpstr>The Great Plains Region Impacted by the Dust Bowl</vt:lpstr>
      <vt:lpstr>The Five (5) Most Heavily Damaged States: </vt:lpstr>
      <vt:lpstr>The Dust Bowl</vt:lpstr>
      <vt:lpstr>Clouds of Dust on the Great Plains</vt:lpstr>
      <vt:lpstr>Ecological Devastation</vt:lpstr>
      <vt:lpstr>A Family in Transit</vt:lpstr>
      <vt:lpstr>Escaping the Great Dust Storm</vt:lpstr>
      <vt:lpstr>The Dust Bowl in Colorado</vt:lpstr>
      <vt:lpstr>Dust Storms Handicap the Economy</vt:lpstr>
      <vt:lpstr>Life in the Dust Bowl was fragile, and deteriorated quickly.  Most families were forced to flee the region.</vt:lpstr>
      <vt:lpstr>Images of the Dust Bowl</vt:lpstr>
      <vt:lpstr>Severe Wind Erosion During the Dust Bowl</vt:lpstr>
      <vt:lpstr>Images of the Dust Bowl</vt:lpstr>
      <vt:lpstr>Images of the Dust Bowl</vt:lpstr>
      <vt:lpstr>Migrant Families Struggle West –  Route 66 and the Okie Migration</vt:lpstr>
      <vt:lpstr>“Okies”</vt:lpstr>
      <vt:lpstr>The Landscape – Leaving the Plains</vt:lpstr>
      <vt:lpstr>Route 66</vt:lpstr>
      <vt:lpstr>Flat Tires, Overheated Cars, and Misery</vt:lpstr>
      <vt:lpstr>Migrant Families usually camped on the side of the roads.</vt:lpstr>
      <vt:lpstr>Migrant Camps and the Photo-Essays of Dorothea Lange</vt:lpstr>
      <vt:lpstr>Dorothea Lange’s Photography</vt:lpstr>
      <vt:lpstr>A Migrant Family </vt:lpstr>
      <vt:lpstr>“The Harvest Gypsies”</vt:lpstr>
      <vt:lpstr>John Steinbeck – American Novelist</vt:lpstr>
      <vt:lpstr>The Grapes of Wrath </vt:lpstr>
      <vt:lpstr>PowerPoint Presentation</vt:lpstr>
      <vt:lpstr>The Dust Bowl’s Redemption – The Rains of 1939  </vt:lpstr>
      <vt:lpstr>The End of the Great Depression</vt:lpstr>
      <vt:lpstr>Consequences of the Dust Bowl</vt:lpstr>
      <vt:lpstr>The Bombing of Pearl Harbor</vt:lpstr>
    </vt:vector>
  </TitlesOfParts>
  <Company>Virginia Beach City Public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Adam Patrick Henry</dc:creator>
  <cp:lastModifiedBy>Adam Henry</cp:lastModifiedBy>
  <cp:revision>42</cp:revision>
  <dcterms:created xsi:type="dcterms:W3CDTF">2010-03-03T13:35:26Z</dcterms:created>
  <dcterms:modified xsi:type="dcterms:W3CDTF">2015-10-06T15:24:09Z</dcterms:modified>
</cp:coreProperties>
</file>